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82" r:id="rId6"/>
    <p:sldId id="261" r:id="rId7"/>
    <p:sldId id="262" r:id="rId8"/>
    <p:sldId id="263" r:id="rId9"/>
    <p:sldId id="277" r:id="rId10"/>
    <p:sldId id="278" r:id="rId11"/>
    <p:sldId id="283" r:id="rId12"/>
    <p:sldId id="284" r:id="rId13"/>
    <p:sldId id="280"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117" d="100"/>
          <a:sy n="117" d="100"/>
        </p:scale>
        <p:origin x="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9/16/2025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9/16/2025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9/16/2025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9/16/2025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9/16/2025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9/16/2025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9/16/2025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slnapoli3sud.it/"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89A176-380C-437E-99AF-39133357772E}"/>
              </a:ext>
            </a:extLst>
          </p:cNvPr>
          <p:cNvSpPr>
            <a:spLocks noGrp="1"/>
          </p:cNvSpPr>
          <p:nvPr>
            <p:ph type="ctrTitle"/>
          </p:nvPr>
        </p:nvSpPr>
        <p:spPr>
          <a:xfrm>
            <a:off x="1729095" y="2157537"/>
            <a:ext cx="8679915" cy="1748729"/>
          </a:xfrm>
        </p:spPr>
        <p:txBody>
          <a:bodyPr>
            <a:normAutofit/>
          </a:bodyPr>
          <a:lstStyle/>
          <a:p>
            <a:br>
              <a:rPr lang="it-IT" dirty="0"/>
            </a:br>
            <a:r>
              <a:rPr lang="it-IT" sz="2000" dirty="0"/>
              <a:t>Ospedale «</a:t>
            </a:r>
            <a:r>
              <a:rPr lang="it-IT" sz="1400" dirty="0"/>
              <a:t> </a:t>
            </a:r>
            <a:r>
              <a:rPr lang="it-IT" sz="2000" dirty="0"/>
              <a:t>Santa Maria della </a:t>
            </a:r>
            <a:r>
              <a:rPr lang="it-IT" sz="2000" dirty="0" err="1"/>
              <a:t>Pieta’</a:t>
            </a:r>
            <a:r>
              <a:rPr lang="it-IT" sz="2000" dirty="0"/>
              <a:t>» – NOLA</a:t>
            </a:r>
            <a:br>
              <a:rPr lang="it-IT" sz="2000" dirty="0"/>
            </a:br>
            <a:r>
              <a:rPr lang="it-IT" sz="2000" dirty="0"/>
              <a:t>U.O.C. Neurologia/ Stroke Unit</a:t>
            </a:r>
            <a:br>
              <a:rPr lang="it-IT" sz="2000" dirty="0"/>
            </a:br>
            <a:r>
              <a:rPr lang="it-IT" sz="2000" dirty="0"/>
              <a:t>Direttore: Dr. Pasquale Scala</a:t>
            </a:r>
            <a:endParaRPr lang="it-IT" dirty="0"/>
          </a:p>
        </p:txBody>
      </p:sp>
      <p:sp>
        <p:nvSpPr>
          <p:cNvPr id="3" name="Sottotitolo 2">
            <a:extLst>
              <a:ext uri="{FF2B5EF4-FFF2-40B4-BE49-F238E27FC236}">
                <a16:creationId xmlns:a16="http://schemas.microsoft.com/office/drawing/2014/main" id="{546D52D3-8211-4931-8F0F-445D2E89C7DB}"/>
              </a:ext>
            </a:extLst>
          </p:cNvPr>
          <p:cNvSpPr>
            <a:spLocks noGrp="1"/>
          </p:cNvSpPr>
          <p:nvPr>
            <p:ph type="subTitle" idx="1"/>
          </p:nvPr>
        </p:nvSpPr>
        <p:spPr/>
        <p:txBody>
          <a:bodyPr>
            <a:normAutofit/>
          </a:bodyPr>
          <a:lstStyle/>
          <a:p>
            <a:r>
              <a:rPr lang="it-IT" sz="3200" dirty="0"/>
              <a:t>CARTA </a:t>
            </a:r>
          </a:p>
          <a:p>
            <a:r>
              <a:rPr lang="it-IT" sz="3200" dirty="0"/>
              <a:t>DEI SERVIZI</a:t>
            </a:r>
          </a:p>
        </p:txBody>
      </p:sp>
      <p:pic>
        <p:nvPicPr>
          <p:cNvPr id="6" name="Immagine 5" descr="ASLNA3SUD">
            <a:extLst>
              <a:ext uri="{FF2B5EF4-FFF2-40B4-BE49-F238E27FC236}">
                <a16:creationId xmlns:a16="http://schemas.microsoft.com/office/drawing/2014/main" id="{091E3237-A87D-4185-B313-88C4C1450EAA}"/>
              </a:ext>
            </a:extLst>
          </p:cNvPr>
          <p:cNvPicPr/>
          <p:nvPr/>
        </p:nvPicPr>
        <p:blipFill>
          <a:blip r:embed="rId2" cstate="print"/>
          <a:srcRect/>
          <a:stretch>
            <a:fillRect/>
          </a:stretch>
        </p:blipFill>
        <p:spPr bwMode="auto">
          <a:xfrm>
            <a:off x="4900612" y="1262696"/>
            <a:ext cx="2179697" cy="544360"/>
          </a:xfrm>
          <a:prstGeom prst="rect">
            <a:avLst/>
          </a:prstGeom>
          <a:noFill/>
          <a:ln w="9525">
            <a:noFill/>
            <a:miter lim="800000"/>
            <a:headEnd/>
            <a:tailEnd/>
          </a:ln>
        </p:spPr>
      </p:pic>
      <p:pic>
        <p:nvPicPr>
          <p:cNvPr id="1026" name="Picture 2" descr="Mani Intrecciate Delle Ragazze, Contatto Delle Mani Immagine Stock - Immagine  di amore, bambini: 79399655">
            <a:extLst>
              <a:ext uri="{FF2B5EF4-FFF2-40B4-BE49-F238E27FC236}">
                <a16:creationId xmlns:a16="http://schemas.microsoft.com/office/drawing/2014/main" id="{FD3AC487-3886-49BE-8DB8-715C87718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136"/>
          <a:stretch/>
        </p:blipFill>
        <p:spPr bwMode="auto">
          <a:xfrm>
            <a:off x="5326247" y="2048615"/>
            <a:ext cx="1485613" cy="94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9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4840665" y="1048624"/>
            <a:ext cx="6281873" cy="4305648"/>
          </a:xfrm>
        </p:spPr>
        <p:txBody>
          <a:bodyPr>
            <a:normAutofit/>
          </a:bodyPr>
          <a:lstStyle/>
          <a:p>
            <a:pPr marL="0" indent="0" algn="ctr">
              <a:buNone/>
            </a:pPr>
            <a:endParaRPr lang="it-IT" sz="2600" dirty="0"/>
          </a:p>
          <a:p>
            <a:pPr marL="0" indent="0" algn="just">
              <a:buNone/>
            </a:pPr>
            <a:r>
              <a:rPr lang="it-IT" dirty="0">
                <a:solidFill>
                  <a:srgbClr val="FF0000"/>
                </a:solidFill>
              </a:rPr>
              <a:t>Centro Epilessia: </a:t>
            </a:r>
          </a:p>
          <a:p>
            <a:pPr marL="0" indent="0" algn="just">
              <a:buNone/>
            </a:pPr>
            <a:r>
              <a:rPr lang="it-IT" dirty="0"/>
              <a:t>Diagnostica tramite visita neurologica dei possibili quadri clinici. Gli esami strumentali EEG in veglia e deprivazione di sonno, video-EEG e TC per inquadramento diagnostico, possono essere eseguiti presso P.O. con prenotazione facilitata. </a:t>
            </a:r>
            <a:endParaRPr lang="it-IT" b="1" dirty="0"/>
          </a:p>
          <a:p>
            <a:pPr marL="0" indent="0" algn="just">
              <a:buNone/>
            </a:pPr>
            <a:r>
              <a:rPr lang="it-IT" dirty="0">
                <a:solidFill>
                  <a:srgbClr val="FF0000"/>
                </a:solidFill>
              </a:rPr>
              <a:t>Codice prescrizione: 89130.002</a:t>
            </a:r>
          </a:p>
          <a:p>
            <a:pPr marL="0" indent="0" algn="just">
              <a:buNone/>
            </a:pPr>
            <a:endParaRPr lang="it-IT" dirty="0"/>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sp>
        <p:nvSpPr>
          <p:cNvPr id="6" name="CasellaDiTesto 5">
            <a:extLst>
              <a:ext uri="{FF2B5EF4-FFF2-40B4-BE49-F238E27FC236}">
                <a16:creationId xmlns:a16="http://schemas.microsoft.com/office/drawing/2014/main" id="{CC240D65-7C08-4B43-A38B-7EC95A9EE46F}"/>
              </a:ext>
            </a:extLst>
          </p:cNvPr>
          <p:cNvSpPr txBox="1"/>
          <p:nvPr/>
        </p:nvSpPr>
        <p:spPr>
          <a:xfrm>
            <a:off x="1673857"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a:extLst>
              <a:ext uri="{FF2B5EF4-FFF2-40B4-BE49-F238E27FC236}">
                <a16:creationId xmlns:a16="http://schemas.microsoft.com/office/drawing/2014/main" id="{5D0AEF90-8274-524B-BA6A-C440CDD3F83C}"/>
              </a:ext>
            </a:extLst>
          </p:cNvPr>
          <p:cNvPicPr>
            <a:picLocks noChangeAspect="1"/>
          </p:cNvPicPr>
          <p:nvPr/>
        </p:nvPicPr>
        <p:blipFill>
          <a:blip r:embed="rId2"/>
          <a:stretch>
            <a:fillRect/>
          </a:stretch>
        </p:blipFill>
        <p:spPr>
          <a:xfrm>
            <a:off x="2001328" y="1872194"/>
            <a:ext cx="1210835" cy="804459"/>
          </a:xfrm>
          <a:prstGeom prst="rect">
            <a:avLst/>
          </a:prstGeom>
        </p:spPr>
      </p:pic>
      <p:pic>
        <p:nvPicPr>
          <p:cNvPr id="8" name="Immagine 7" descr="ASLNA3SUD">
            <a:extLst>
              <a:ext uri="{FF2B5EF4-FFF2-40B4-BE49-F238E27FC236}">
                <a16:creationId xmlns:a16="http://schemas.microsoft.com/office/drawing/2014/main" id="{E3CAE615-3A32-164D-9C44-0ED24592DEC3}"/>
              </a:ext>
            </a:extLst>
          </p:cNvPr>
          <p:cNvPicPr/>
          <p:nvPr/>
        </p:nvPicPr>
        <p:blipFill>
          <a:blip r:embed="rId3" cstate="print"/>
          <a:srcRect/>
          <a:stretch>
            <a:fillRect/>
          </a:stretch>
        </p:blipFill>
        <p:spPr bwMode="auto">
          <a:xfrm>
            <a:off x="1548270" y="1139872"/>
            <a:ext cx="2179697" cy="544360"/>
          </a:xfrm>
          <a:prstGeom prst="rect">
            <a:avLst/>
          </a:prstGeom>
          <a:noFill/>
          <a:ln w="9525">
            <a:noFill/>
            <a:miter lim="800000"/>
            <a:headEnd/>
            <a:tailEnd/>
          </a:ln>
        </p:spPr>
      </p:pic>
    </p:spTree>
    <p:extLst>
      <p:ext uri="{BB962C8B-B14F-4D97-AF65-F5344CB8AC3E}">
        <p14:creationId xmlns:p14="http://schemas.microsoft.com/office/powerpoint/2010/main" val="208758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4830235" y="897621"/>
            <a:ext cx="6281873" cy="4849471"/>
          </a:xfrm>
        </p:spPr>
        <p:txBody>
          <a:bodyPr>
            <a:normAutofit fontScale="92500" lnSpcReduction="10000"/>
          </a:bodyPr>
          <a:lstStyle/>
          <a:p>
            <a:pPr marL="0" indent="0" algn="ctr">
              <a:buNone/>
            </a:pPr>
            <a:endParaRPr lang="it-IT" sz="2600" dirty="0"/>
          </a:p>
          <a:p>
            <a:pPr marL="0" indent="0" algn="just">
              <a:buNone/>
            </a:pPr>
            <a:r>
              <a:rPr lang="it-IT" dirty="0">
                <a:solidFill>
                  <a:srgbClr val="FF0000"/>
                </a:solidFill>
              </a:rPr>
              <a:t>AMBULATORIO PER LE DEMENZE:</a:t>
            </a:r>
          </a:p>
          <a:p>
            <a:pPr marL="0" indent="0" algn="just">
              <a:buNone/>
            </a:pPr>
            <a:r>
              <a:rPr lang="it-IT" dirty="0"/>
              <a:t>Diagnostica delle demenze primarie, con  valutazione e compilazione dei test specifici. In casi selezionati, il percorso diagnostico terapeutico consente di essere inseriti nel programma di trattamento con metodiche avanzate. In casi specifici il paziente può essere avviato alla terapia con anticorpi monoclonali. L’ambulatorio è gestito dal Dott. Campana Vito </a:t>
            </a:r>
            <a:endParaRPr lang="it-IT" b="1" dirty="0"/>
          </a:p>
          <a:p>
            <a:pPr marL="0" indent="0" algn="just">
              <a:buNone/>
            </a:pPr>
            <a:endParaRPr lang="it-IT" dirty="0">
              <a:solidFill>
                <a:schemeClr val="tx1">
                  <a:lumMod val="95000"/>
                  <a:lumOff val="5000"/>
                </a:schemeClr>
              </a:solidFill>
            </a:endParaRPr>
          </a:p>
          <a:p>
            <a:pPr marL="0" indent="0" algn="just">
              <a:buNone/>
            </a:pPr>
            <a:r>
              <a:rPr lang="it-IT" dirty="0">
                <a:solidFill>
                  <a:srgbClr val="FF0000"/>
                </a:solidFill>
              </a:rPr>
              <a:t>Codice prescrizione: </a:t>
            </a:r>
          </a:p>
          <a:p>
            <a:pPr marL="0" indent="0" algn="just">
              <a:buNone/>
            </a:pPr>
            <a:r>
              <a:rPr lang="it-IT" dirty="0">
                <a:solidFill>
                  <a:srgbClr val="FF0000"/>
                </a:solidFill>
              </a:rPr>
              <a:t>I visita 89130,002</a:t>
            </a:r>
          </a:p>
          <a:p>
            <a:pPr marL="0" indent="0" algn="just">
              <a:buNone/>
            </a:pPr>
            <a:r>
              <a:rPr lang="it-IT" dirty="0">
                <a:solidFill>
                  <a:srgbClr val="FF0000"/>
                </a:solidFill>
              </a:rPr>
              <a:t>Controllo 89010.C001</a:t>
            </a:r>
          </a:p>
          <a:p>
            <a:pPr marL="0" indent="0" algn="just">
              <a:buNone/>
            </a:pPr>
            <a:endParaRPr lang="it-IT" dirty="0"/>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085789"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C240D65-7C08-4B43-A38B-7EC95A9EE46F}"/>
              </a:ext>
            </a:extLst>
          </p:cNvPr>
          <p:cNvSpPr txBox="1"/>
          <p:nvPr/>
        </p:nvSpPr>
        <p:spPr>
          <a:xfrm>
            <a:off x="1673857"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descr="ASLNA3SUD">
            <a:extLst>
              <a:ext uri="{FF2B5EF4-FFF2-40B4-BE49-F238E27FC236}">
                <a16:creationId xmlns:a16="http://schemas.microsoft.com/office/drawing/2014/main" id="{6D0DD1EB-5C80-784B-B2A2-073F558729EA}"/>
              </a:ext>
            </a:extLst>
          </p:cNvPr>
          <p:cNvPicPr/>
          <p:nvPr/>
        </p:nvPicPr>
        <p:blipFill>
          <a:blip r:embed="rId3" cstate="print"/>
          <a:srcRect/>
          <a:stretch>
            <a:fillRect/>
          </a:stretch>
        </p:blipFill>
        <p:spPr bwMode="auto">
          <a:xfrm>
            <a:off x="1570825" y="1146787"/>
            <a:ext cx="2179697" cy="544360"/>
          </a:xfrm>
          <a:prstGeom prst="rect">
            <a:avLst/>
          </a:prstGeom>
          <a:noFill/>
          <a:ln w="9525">
            <a:noFill/>
            <a:miter lim="800000"/>
            <a:headEnd/>
            <a:tailEnd/>
          </a:ln>
        </p:spPr>
      </p:pic>
    </p:spTree>
    <p:extLst>
      <p:ext uri="{BB962C8B-B14F-4D97-AF65-F5344CB8AC3E}">
        <p14:creationId xmlns:p14="http://schemas.microsoft.com/office/powerpoint/2010/main" val="163020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4830235" y="897621"/>
            <a:ext cx="6281873" cy="4849471"/>
          </a:xfrm>
        </p:spPr>
        <p:txBody>
          <a:bodyPr>
            <a:normAutofit/>
          </a:bodyPr>
          <a:lstStyle/>
          <a:p>
            <a:pPr marL="0" indent="0" algn="just">
              <a:buNone/>
            </a:pPr>
            <a:r>
              <a:rPr lang="it-IT" dirty="0">
                <a:solidFill>
                  <a:srgbClr val="FF0000"/>
                </a:solidFill>
              </a:rPr>
              <a:t>Ambulatorio Parkinson e Disordini del movimento </a:t>
            </a:r>
            <a:r>
              <a:rPr lang="it-IT" dirty="0">
                <a:solidFill>
                  <a:schemeClr val="tx1">
                    <a:lumMod val="95000"/>
                    <a:lumOff val="5000"/>
                  </a:schemeClr>
                </a:solidFill>
              </a:rPr>
              <a:t>:</a:t>
            </a:r>
          </a:p>
          <a:p>
            <a:pPr marL="0" indent="0" algn="just">
              <a:buNone/>
            </a:pPr>
            <a:r>
              <a:rPr lang="it-IT" dirty="0">
                <a:solidFill>
                  <a:schemeClr val="tx1">
                    <a:lumMod val="95000"/>
                    <a:lumOff val="5000"/>
                  </a:schemeClr>
                </a:solidFill>
              </a:rPr>
              <a:t>Diagnosi e trattamento di disturbi del movimento, in particolare malattia di Parkinson, parkinsonismi atipici, tremori, distonie. Possibilità di accesso alle terapie avanzate/infusionali e chirurgiche). Elaborazione di programmi di neuroriabilitazione. L’ambulatorio è gestito dal Dott. Luigi Baratto</a:t>
            </a:r>
          </a:p>
          <a:p>
            <a:pPr marL="0" indent="0" algn="just">
              <a:buNone/>
            </a:pPr>
            <a:r>
              <a:rPr lang="it-IT" dirty="0">
                <a:solidFill>
                  <a:srgbClr val="FF0000"/>
                </a:solidFill>
              </a:rPr>
              <a:t>Codice prescrizione: </a:t>
            </a:r>
          </a:p>
          <a:p>
            <a:pPr marL="0" indent="0" algn="just">
              <a:buNone/>
            </a:pPr>
            <a:r>
              <a:rPr lang="it-IT" dirty="0">
                <a:solidFill>
                  <a:srgbClr val="FF0000"/>
                </a:solidFill>
              </a:rPr>
              <a:t>I visita 89130.002</a:t>
            </a:r>
          </a:p>
          <a:p>
            <a:pPr marL="0" indent="0" algn="just">
              <a:buNone/>
            </a:pPr>
            <a:r>
              <a:rPr lang="it-IT" dirty="0">
                <a:solidFill>
                  <a:srgbClr val="FF0000"/>
                </a:solidFill>
              </a:rPr>
              <a:t>Controllo 89010.C001</a:t>
            </a:r>
          </a:p>
          <a:p>
            <a:pPr marL="0" indent="0" algn="just">
              <a:buNone/>
            </a:pPr>
            <a:endParaRPr lang="it-IT" dirty="0"/>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085789"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C240D65-7C08-4B43-A38B-7EC95A9EE46F}"/>
              </a:ext>
            </a:extLst>
          </p:cNvPr>
          <p:cNvSpPr txBox="1"/>
          <p:nvPr/>
        </p:nvSpPr>
        <p:spPr>
          <a:xfrm>
            <a:off x="1673857"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descr="ASLNA3SUD">
            <a:extLst>
              <a:ext uri="{FF2B5EF4-FFF2-40B4-BE49-F238E27FC236}">
                <a16:creationId xmlns:a16="http://schemas.microsoft.com/office/drawing/2014/main" id="{6D0DD1EB-5C80-784B-B2A2-073F558729EA}"/>
              </a:ext>
            </a:extLst>
          </p:cNvPr>
          <p:cNvPicPr/>
          <p:nvPr/>
        </p:nvPicPr>
        <p:blipFill>
          <a:blip r:embed="rId3" cstate="print"/>
          <a:srcRect/>
          <a:stretch>
            <a:fillRect/>
          </a:stretch>
        </p:blipFill>
        <p:spPr bwMode="auto">
          <a:xfrm>
            <a:off x="1570825" y="1146787"/>
            <a:ext cx="2179697" cy="544360"/>
          </a:xfrm>
          <a:prstGeom prst="rect">
            <a:avLst/>
          </a:prstGeom>
          <a:noFill/>
          <a:ln w="9525">
            <a:noFill/>
            <a:miter lim="800000"/>
            <a:headEnd/>
            <a:tailEnd/>
          </a:ln>
        </p:spPr>
      </p:pic>
    </p:spTree>
    <p:extLst>
      <p:ext uri="{BB962C8B-B14F-4D97-AF65-F5344CB8AC3E}">
        <p14:creationId xmlns:p14="http://schemas.microsoft.com/office/powerpoint/2010/main" val="423668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4839827" y="397844"/>
            <a:ext cx="6544034" cy="6346906"/>
          </a:xfrm>
        </p:spPr>
        <p:txBody>
          <a:bodyPr>
            <a:normAutofit fontScale="85000" lnSpcReduction="20000"/>
          </a:bodyPr>
          <a:lstStyle/>
          <a:p>
            <a:pPr marL="0" indent="0" algn="ctr">
              <a:buNone/>
            </a:pPr>
            <a:endParaRPr lang="it-IT" sz="2600" dirty="0"/>
          </a:p>
          <a:p>
            <a:pPr marL="0" indent="0" algn="ctr">
              <a:buNone/>
            </a:pPr>
            <a:r>
              <a:rPr lang="it-IT" sz="1900" dirty="0">
                <a:solidFill>
                  <a:srgbClr val="FF0000"/>
                </a:solidFill>
              </a:rPr>
              <a:t>Servizio di Neurofisiopatologia clinica:</a:t>
            </a:r>
            <a:r>
              <a:rPr lang="it-IT" sz="1900" dirty="0"/>
              <a:t> </a:t>
            </a:r>
          </a:p>
          <a:p>
            <a:pPr marL="0" indent="0" algn="just">
              <a:buNone/>
            </a:pPr>
            <a:r>
              <a:rPr lang="it-IT" sz="1900" dirty="0"/>
              <a:t>che prevede esami ambulatoriali e procedure interne quali</a:t>
            </a:r>
          </a:p>
          <a:p>
            <a:pPr marL="0" indent="0" algn="just">
              <a:buNone/>
            </a:pPr>
            <a:r>
              <a:rPr lang="it-IT" sz="1900" dirty="0"/>
              <a:t>EEG per gli esterni e interni </a:t>
            </a:r>
          </a:p>
          <a:p>
            <a:pPr marL="0" indent="0" algn="just">
              <a:buNone/>
            </a:pPr>
            <a:r>
              <a:rPr lang="it-IT" sz="1900" dirty="0"/>
              <a:t>POTENZIALI EVOCATI  per gli interni, </a:t>
            </a:r>
          </a:p>
          <a:p>
            <a:pPr marL="0" indent="0" algn="just">
              <a:buNone/>
            </a:pPr>
            <a:r>
              <a:rPr lang="it-IT" sz="1900" dirty="0"/>
              <a:t>ECOCOLORDOPPLER TSA  </a:t>
            </a:r>
          </a:p>
          <a:p>
            <a:pPr marL="0" indent="0">
              <a:buNone/>
            </a:pPr>
            <a:r>
              <a:rPr lang="it-IT" sz="1900" dirty="0"/>
              <a:t>ECO COLOR DOPPLER TRANSCRANICO con e senza </a:t>
            </a:r>
            <a:r>
              <a:rPr lang="it-IT" sz="1900" dirty="0" err="1"/>
              <a:t>M.d.C.ecografico</a:t>
            </a:r>
            <a:r>
              <a:rPr lang="it-IT" sz="1900" dirty="0"/>
              <a:t> (</a:t>
            </a:r>
            <a:r>
              <a:rPr lang="it-IT" sz="1900" dirty="0" err="1"/>
              <a:t>Sonovue</a:t>
            </a:r>
            <a:r>
              <a:rPr lang="it-IT" sz="1900" dirty="0"/>
              <a:t>)  </a:t>
            </a:r>
          </a:p>
          <a:p>
            <a:pPr marL="0" indent="0" algn="just">
              <a:buNone/>
            </a:pPr>
            <a:r>
              <a:rPr lang="it-IT" sz="1900" dirty="0"/>
              <a:t>TEST DINAMICO per la ricerca del PFO. </a:t>
            </a:r>
          </a:p>
          <a:p>
            <a:pPr marL="0" indent="0" algn="just">
              <a:buNone/>
            </a:pPr>
            <a:r>
              <a:rPr lang="it-IT" sz="1900" dirty="0"/>
              <a:t>ACCERTAMENTO DELLA MORTE ENCEFALICA secondo normativa vigente</a:t>
            </a:r>
          </a:p>
          <a:p>
            <a:pPr marL="0" indent="0" algn="just">
              <a:buNone/>
            </a:pPr>
            <a:r>
              <a:rPr lang="it-IT" sz="1900" dirty="0">
                <a:solidFill>
                  <a:srgbClr val="FF0000"/>
                </a:solidFill>
              </a:rPr>
              <a:t>Codici prescrizioni:</a:t>
            </a:r>
          </a:p>
          <a:p>
            <a:pPr marL="0" indent="0" algn="just">
              <a:buNone/>
            </a:pPr>
            <a:r>
              <a:rPr lang="it-IT" sz="1900" dirty="0">
                <a:solidFill>
                  <a:srgbClr val="002060"/>
                </a:solidFill>
              </a:rPr>
              <a:t>EEG:  89140.001</a:t>
            </a:r>
          </a:p>
          <a:p>
            <a:pPr marL="0" indent="0" algn="just">
              <a:buNone/>
            </a:pPr>
            <a:r>
              <a:rPr lang="it-IT" sz="1900" dirty="0">
                <a:solidFill>
                  <a:srgbClr val="002060"/>
                </a:solidFill>
              </a:rPr>
              <a:t>EEG in </a:t>
            </a:r>
            <a:r>
              <a:rPr lang="it-IT" sz="1900" dirty="0" err="1">
                <a:solidFill>
                  <a:srgbClr val="002060"/>
                </a:solidFill>
              </a:rPr>
              <a:t>priv</a:t>
            </a:r>
            <a:r>
              <a:rPr lang="it-IT" sz="1900" dirty="0">
                <a:solidFill>
                  <a:srgbClr val="002060"/>
                </a:solidFill>
              </a:rPr>
              <a:t>. di sonno e sonno: 89142.001</a:t>
            </a:r>
          </a:p>
          <a:p>
            <a:pPr marL="0" indent="0" algn="just">
              <a:buNone/>
            </a:pPr>
            <a:r>
              <a:rPr lang="it-IT" sz="1900" dirty="0">
                <a:solidFill>
                  <a:srgbClr val="002060"/>
                </a:solidFill>
              </a:rPr>
              <a:t>TCCD e TEST Dinamico: 88712.001</a:t>
            </a:r>
          </a:p>
          <a:p>
            <a:pPr marL="0" indent="0" algn="just">
              <a:buNone/>
            </a:pPr>
            <a:r>
              <a:rPr lang="it-IT" sz="1900" dirty="0">
                <a:solidFill>
                  <a:srgbClr val="002060"/>
                </a:solidFill>
              </a:rPr>
              <a:t>ECO TSA :8873.5.001</a:t>
            </a:r>
          </a:p>
          <a:p>
            <a:pPr marL="0" indent="0" algn="ctr">
              <a:buNone/>
            </a:pPr>
            <a:r>
              <a:rPr lang="it-IT" sz="1900" dirty="0">
                <a:solidFill>
                  <a:srgbClr val="002060"/>
                </a:solidFill>
              </a:rPr>
              <a:t> </a:t>
            </a:r>
            <a:r>
              <a:rPr lang="it-IT" sz="1600" dirty="0"/>
              <a:t>Tecnici di Neurofisiopatologia: Rosaria Rea, </a:t>
            </a:r>
            <a:r>
              <a:rPr lang="it-IT" sz="1600" dirty="0" err="1"/>
              <a:t>Polise</a:t>
            </a:r>
            <a:r>
              <a:rPr lang="it-IT" sz="1600" dirty="0"/>
              <a:t> Pasqualina</a:t>
            </a:r>
          </a:p>
          <a:p>
            <a:pPr marL="0" indent="0" algn="ctr">
              <a:buNone/>
            </a:pPr>
            <a:endParaRPr lang="it-IT" sz="1600" dirty="0">
              <a:solidFill>
                <a:srgbClr val="002060"/>
              </a:solidFill>
            </a:endParaRPr>
          </a:p>
          <a:p>
            <a:pPr marL="0" indent="0" algn="just">
              <a:buNone/>
            </a:pPr>
            <a:endParaRPr lang="it-IT" dirty="0"/>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188821"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C240D65-7C08-4B43-A38B-7EC95A9EE46F}"/>
              </a:ext>
            </a:extLst>
          </p:cNvPr>
          <p:cNvSpPr txBox="1"/>
          <p:nvPr/>
        </p:nvSpPr>
        <p:spPr>
          <a:xfrm>
            <a:off x="1609205" y="5158978"/>
            <a:ext cx="2030428" cy="31935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descr="ASLNA3SUD">
            <a:extLst>
              <a:ext uri="{FF2B5EF4-FFF2-40B4-BE49-F238E27FC236}">
                <a16:creationId xmlns:a16="http://schemas.microsoft.com/office/drawing/2014/main" id="{9736A900-09FC-C243-A3ED-0EE763DE506C}"/>
              </a:ext>
            </a:extLst>
          </p:cNvPr>
          <p:cNvPicPr/>
          <p:nvPr/>
        </p:nvPicPr>
        <p:blipFill>
          <a:blip r:embed="rId3" cstate="print"/>
          <a:srcRect/>
          <a:stretch>
            <a:fillRect/>
          </a:stretch>
        </p:blipFill>
        <p:spPr bwMode="auto">
          <a:xfrm>
            <a:off x="1516897" y="1147626"/>
            <a:ext cx="2179697" cy="544360"/>
          </a:xfrm>
          <a:prstGeom prst="rect">
            <a:avLst/>
          </a:prstGeom>
          <a:noFill/>
          <a:ln w="9525">
            <a:noFill/>
            <a:miter lim="800000"/>
            <a:headEnd/>
            <a:tailEnd/>
          </a:ln>
        </p:spPr>
      </p:pic>
      <p:pic>
        <p:nvPicPr>
          <p:cNvPr id="8" name="Immagine 7">
            <a:extLst>
              <a:ext uri="{FF2B5EF4-FFF2-40B4-BE49-F238E27FC236}">
                <a16:creationId xmlns:a16="http://schemas.microsoft.com/office/drawing/2014/main" id="{D5CBEB75-28ED-4B28-9386-76F2F58822B8}"/>
              </a:ext>
            </a:extLst>
          </p:cNvPr>
          <p:cNvPicPr>
            <a:picLocks noChangeAspect="1"/>
          </p:cNvPicPr>
          <p:nvPr/>
        </p:nvPicPr>
        <p:blipFill>
          <a:blip r:embed="rId4"/>
          <a:stretch>
            <a:fillRect/>
          </a:stretch>
        </p:blipFill>
        <p:spPr>
          <a:xfrm>
            <a:off x="10166517" y="5083973"/>
            <a:ext cx="1669562" cy="939964"/>
          </a:xfrm>
          <a:prstGeom prst="rect">
            <a:avLst/>
          </a:prstGeom>
          <a:effectLst>
            <a:reflection blurRad="1270000" endPos="95000" dist="50800" dir="5400000" sy="-100000" algn="bl" rotWithShape="0"/>
            <a:softEdge rad="0"/>
          </a:effectLst>
        </p:spPr>
      </p:pic>
      <p:pic>
        <p:nvPicPr>
          <p:cNvPr id="9" name="Immagine 8">
            <a:extLst>
              <a:ext uri="{FF2B5EF4-FFF2-40B4-BE49-F238E27FC236}">
                <a16:creationId xmlns:a16="http://schemas.microsoft.com/office/drawing/2014/main" id="{821F398F-09AB-4F2C-86E6-8D0E7754A018}"/>
              </a:ext>
            </a:extLst>
          </p:cNvPr>
          <p:cNvPicPr>
            <a:picLocks noChangeAspect="1"/>
          </p:cNvPicPr>
          <p:nvPr/>
        </p:nvPicPr>
        <p:blipFill>
          <a:blip r:embed="rId5"/>
          <a:stretch>
            <a:fillRect/>
          </a:stretch>
        </p:blipFill>
        <p:spPr>
          <a:xfrm>
            <a:off x="8549598" y="3797722"/>
            <a:ext cx="1657448" cy="933144"/>
          </a:xfrm>
          <a:prstGeom prst="rect">
            <a:avLst/>
          </a:prstGeom>
          <a:effectLst>
            <a:reflection blurRad="393700" stA="45000" endPos="65000" dist="50800" dir="5400000" sy="-100000" algn="bl" rotWithShape="0"/>
          </a:effectLst>
        </p:spPr>
      </p:pic>
      <p:sp>
        <p:nvSpPr>
          <p:cNvPr id="10" name="AutoShape 2" descr="Elettroencefalogramma Foto Stock, Elettroencefalogramma Immagini |  Depositphotos">
            <a:extLst>
              <a:ext uri="{FF2B5EF4-FFF2-40B4-BE49-F238E27FC236}">
                <a16:creationId xmlns:a16="http://schemas.microsoft.com/office/drawing/2014/main" id="{A1EB822B-21FB-434A-A8F3-E4F7675FF47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descr="Le onde del sogno - OggiScienza">
            <a:extLst>
              <a:ext uri="{FF2B5EF4-FFF2-40B4-BE49-F238E27FC236}">
                <a16:creationId xmlns:a16="http://schemas.microsoft.com/office/drawing/2014/main" id="{AD3CDDF3-877E-49F6-A0B1-812641CE17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1877" y="4639285"/>
            <a:ext cx="542384" cy="45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6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A9BF5-2E10-405A-BF00-991C2C728D23}"/>
              </a:ext>
            </a:extLst>
          </p:cNvPr>
          <p:cNvSpPr>
            <a:spLocks noGrp="1"/>
          </p:cNvSpPr>
          <p:nvPr>
            <p:ph type="title"/>
          </p:nvPr>
        </p:nvSpPr>
        <p:spPr>
          <a:xfrm>
            <a:off x="888630" y="2274424"/>
            <a:ext cx="3498979" cy="2456442"/>
          </a:xfrm>
        </p:spPr>
        <p:txBody>
          <a:bodyPr>
            <a:normAutofit/>
          </a:body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sp>
        <p:nvSpPr>
          <p:cNvPr id="3" name="Segnaposto contenuto 2">
            <a:extLst>
              <a:ext uri="{FF2B5EF4-FFF2-40B4-BE49-F238E27FC236}">
                <a16:creationId xmlns:a16="http://schemas.microsoft.com/office/drawing/2014/main" id="{C97B42F4-0719-4BF2-BACF-D7D3C20F367B}"/>
              </a:ext>
            </a:extLst>
          </p:cNvPr>
          <p:cNvSpPr>
            <a:spLocks noGrp="1"/>
          </p:cNvSpPr>
          <p:nvPr>
            <p:ph idx="1"/>
          </p:nvPr>
        </p:nvSpPr>
        <p:spPr>
          <a:xfrm>
            <a:off x="5040284" y="551516"/>
            <a:ext cx="6281873" cy="5248622"/>
          </a:xfrm>
        </p:spPr>
        <p:txBody>
          <a:bodyPr>
            <a:normAutofit/>
          </a:bodyPr>
          <a:lstStyle/>
          <a:p>
            <a:pPr marL="0" indent="0" algn="ctr">
              <a:buNone/>
            </a:pPr>
            <a:r>
              <a:rPr lang="it-IT" sz="2600" dirty="0"/>
              <a:t>CARTA DEI SERVIZI</a:t>
            </a:r>
            <a:endParaRPr lang="it-IT" dirty="0"/>
          </a:p>
          <a:p>
            <a:pPr marL="0" indent="0" algn="just">
              <a:buNone/>
            </a:pPr>
            <a:endParaRPr lang="it-IT" dirty="0"/>
          </a:p>
          <a:p>
            <a:pPr marL="0" indent="0" algn="just">
              <a:buNone/>
            </a:pPr>
            <a:r>
              <a:rPr lang="it-IT" dirty="0"/>
              <a:t>La Carta dei Servizi della U.O.C. Neurologia e Stroke Unit dell’ Ospedale di Nola è il documento che illustra le attività e l’offerta dei servizi per la salute a disposizione degli utenti. </a:t>
            </a:r>
          </a:p>
          <a:p>
            <a:pPr marL="0" indent="0" algn="just">
              <a:buNone/>
            </a:pPr>
            <a:r>
              <a:rPr lang="it-IT" dirty="0"/>
              <a:t>Le attività sono indirizzate alla diagnosi , all’assistenza e alla terapia delle malattie neurologiche acute e croniche. L’U.O. dispone di posti letto monitorati per i ricoveri d’urgenza,  2 posti letto di isolamento e 1 posto letto di Day Hospital.</a:t>
            </a:r>
          </a:p>
          <a:p>
            <a:pPr marL="0" indent="0" algn="just">
              <a:buNone/>
            </a:pPr>
            <a:endParaRPr lang="it-IT" dirty="0"/>
          </a:p>
          <a:p>
            <a:pPr marL="0" indent="0">
              <a:buNone/>
            </a:pPr>
            <a:endParaRPr lang="it-IT" dirty="0"/>
          </a:p>
        </p:txBody>
      </p:sp>
      <p:pic>
        <p:nvPicPr>
          <p:cNvPr id="2052" name="Picture 4" descr="DISEGNO DEL NEURONE Foto stock - Alamy">
            <a:extLst>
              <a:ext uri="{FF2B5EF4-FFF2-40B4-BE49-F238E27FC236}">
                <a16:creationId xmlns:a16="http://schemas.microsoft.com/office/drawing/2014/main" id="{5D11AE17-3D7E-4E52-B3C4-0A768C0C22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201700"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770CC6CC-0625-4D35-A0AB-617BA6D740EA}"/>
              </a:ext>
            </a:extLst>
          </p:cNvPr>
          <p:cNvSpPr txBox="1"/>
          <p:nvPr/>
        </p:nvSpPr>
        <p:spPr>
          <a:xfrm>
            <a:off x="1704477" y="5198648"/>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descr="ASLNA3SUD">
            <a:extLst>
              <a:ext uri="{FF2B5EF4-FFF2-40B4-BE49-F238E27FC236}">
                <a16:creationId xmlns:a16="http://schemas.microsoft.com/office/drawing/2014/main" id="{4FF7A148-E7F0-5C40-882C-6C5F86462249}"/>
              </a:ext>
            </a:extLst>
          </p:cNvPr>
          <p:cNvPicPr/>
          <p:nvPr/>
        </p:nvPicPr>
        <p:blipFill>
          <a:blip r:embed="rId3" cstate="print"/>
          <a:srcRect/>
          <a:stretch>
            <a:fillRect/>
          </a:stretch>
        </p:blipFill>
        <p:spPr bwMode="auto">
          <a:xfrm>
            <a:off x="1547517" y="1127455"/>
            <a:ext cx="2179697" cy="544360"/>
          </a:xfrm>
          <a:prstGeom prst="rect">
            <a:avLst/>
          </a:prstGeom>
          <a:noFill/>
          <a:ln w="9525">
            <a:noFill/>
            <a:miter lim="800000"/>
            <a:headEnd/>
            <a:tailEnd/>
          </a:ln>
        </p:spPr>
      </p:pic>
      <p:pic>
        <p:nvPicPr>
          <p:cNvPr id="9" name="Immagine 8">
            <a:extLst>
              <a:ext uri="{FF2B5EF4-FFF2-40B4-BE49-F238E27FC236}">
                <a16:creationId xmlns:a16="http://schemas.microsoft.com/office/drawing/2014/main" id="{3D15DBEE-623E-4827-B4F7-56250500A7B1}"/>
              </a:ext>
            </a:extLst>
          </p:cNvPr>
          <p:cNvPicPr>
            <a:picLocks noChangeAspect="1"/>
          </p:cNvPicPr>
          <p:nvPr/>
        </p:nvPicPr>
        <p:blipFill>
          <a:blip r:embed="rId4"/>
          <a:stretch>
            <a:fillRect/>
          </a:stretch>
        </p:blipFill>
        <p:spPr>
          <a:xfrm rot="5400000">
            <a:off x="9966829" y="400466"/>
            <a:ext cx="1420145" cy="1122552"/>
          </a:xfrm>
          <a:prstGeom prst="rect">
            <a:avLst/>
          </a:prstGeom>
          <a:effectLst>
            <a:softEdge rad="31750"/>
          </a:effectLst>
        </p:spPr>
      </p:pic>
    </p:spTree>
    <p:extLst>
      <p:ext uri="{BB962C8B-B14F-4D97-AF65-F5344CB8AC3E}">
        <p14:creationId xmlns:p14="http://schemas.microsoft.com/office/powerpoint/2010/main" val="324526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5831513" y="1039085"/>
            <a:ext cx="4987764" cy="1235339"/>
          </a:xfrm>
        </p:spPr>
        <p:txBody>
          <a:bodyPr>
            <a:normAutofit fontScale="92500" lnSpcReduction="20000"/>
          </a:bodyPr>
          <a:lstStyle/>
          <a:p>
            <a:pPr marL="0" indent="0" algn="ctr">
              <a:buNone/>
            </a:pPr>
            <a:r>
              <a:rPr lang="it-IT" dirty="0"/>
              <a:t>U.O.C.  NEUROLOGIA/STROKE UNIT</a:t>
            </a:r>
          </a:p>
          <a:p>
            <a:pPr marL="0" indent="0" algn="ctr">
              <a:buNone/>
            </a:pPr>
            <a:r>
              <a:rPr lang="it-IT" sz="2600" dirty="0"/>
              <a:t> </a:t>
            </a:r>
            <a:r>
              <a:rPr lang="it-IT" sz="1900" dirty="0"/>
              <a:t>Il personale:</a:t>
            </a:r>
          </a:p>
          <a:p>
            <a:pPr marL="0" indent="0" algn="ctr">
              <a:buNone/>
            </a:pPr>
            <a:r>
              <a:rPr lang="it-IT" sz="1500" dirty="0">
                <a:solidFill>
                  <a:srgbClr val="FF0000"/>
                </a:solidFill>
              </a:rPr>
              <a:t>Direttore: Dr. Pasquale Scala</a:t>
            </a:r>
          </a:p>
          <a:p>
            <a:pPr marL="0" indent="0">
              <a:buNone/>
            </a:pPr>
            <a:endParaRPr lang="it-IT" sz="3200" dirty="0"/>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a:t>
            </a:r>
            <a:r>
              <a:rPr lang="it-IT" sz="2000"/>
              <a:t>/Stroke Unit</a:t>
            </a:r>
            <a:endParaRPr lang="it-IT" sz="2000" dirty="0"/>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085789"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31FEE9F-6D43-498B-A95B-FD09F0647F9D}"/>
              </a:ext>
            </a:extLst>
          </p:cNvPr>
          <p:cNvSpPr txBox="1"/>
          <p:nvPr/>
        </p:nvSpPr>
        <p:spPr>
          <a:xfrm>
            <a:off x="1731371" y="5225542"/>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descr="ASLNA3SUD">
            <a:extLst>
              <a:ext uri="{FF2B5EF4-FFF2-40B4-BE49-F238E27FC236}">
                <a16:creationId xmlns:a16="http://schemas.microsoft.com/office/drawing/2014/main" id="{F6D8252B-AA60-F540-8B54-712477FB1EA0}"/>
              </a:ext>
            </a:extLst>
          </p:cNvPr>
          <p:cNvPicPr/>
          <p:nvPr/>
        </p:nvPicPr>
        <p:blipFill>
          <a:blip r:embed="rId3" cstate="print"/>
          <a:srcRect/>
          <a:stretch>
            <a:fillRect/>
          </a:stretch>
        </p:blipFill>
        <p:spPr bwMode="auto">
          <a:xfrm>
            <a:off x="1613048" y="1114008"/>
            <a:ext cx="2179697" cy="544360"/>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C534110D-DE35-4F6C-ABCD-E7603A731BFA}"/>
              </a:ext>
            </a:extLst>
          </p:cNvPr>
          <p:cNvSpPr txBox="1"/>
          <p:nvPr/>
        </p:nvSpPr>
        <p:spPr>
          <a:xfrm>
            <a:off x="4967859" y="2105637"/>
            <a:ext cx="1768502" cy="3477875"/>
          </a:xfrm>
          <a:prstGeom prst="rect">
            <a:avLst/>
          </a:prstGeom>
          <a:noFill/>
        </p:spPr>
        <p:txBody>
          <a:bodyPr wrap="square" rtlCol="0">
            <a:spAutoFit/>
          </a:bodyPr>
          <a:lstStyle/>
          <a:p>
            <a:r>
              <a:rPr lang="it-IT" sz="1200" b="1" dirty="0">
                <a:solidFill>
                  <a:srgbClr val="FF0000"/>
                </a:solidFill>
              </a:rPr>
              <a:t>Dirigenti Medici:</a:t>
            </a:r>
          </a:p>
          <a:p>
            <a:r>
              <a:rPr lang="it-IT" sz="1200" dirty="0"/>
              <a:t>Miele Angelo</a:t>
            </a:r>
          </a:p>
          <a:p>
            <a:r>
              <a:rPr lang="it-IT" sz="1200" dirty="0"/>
              <a:t>Baratto Luigi</a:t>
            </a:r>
          </a:p>
          <a:p>
            <a:r>
              <a:rPr lang="it-IT" sz="1200" dirty="0"/>
              <a:t>Allegorico Lia</a:t>
            </a:r>
          </a:p>
          <a:p>
            <a:r>
              <a:rPr lang="it-IT" sz="1200" dirty="0"/>
              <a:t>Campana Vito</a:t>
            </a:r>
          </a:p>
          <a:p>
            <a:r>
              <a:rPr lang="it-IT" sz="1200" dirty="0"/>
              <a:t>Moschiano Franca</a:t>
            </a:r>
          </a:p>
          <a:p>
            <a:endParaRPr lang="it-IT" sz="1200" b="1" dirty="0">
              <a:solidFill>
                <a:srgbClr val="FF0000"/>
              </a:solidFill>
            </a:endParaRPr>
          </a:p>
          <a:p>
            <a:r>
              <a:rPr lang="it-IT" sz="1200" b="1" dirty="0">
                <a:solidFill>
                  <a:srgbClr val="FF0000"/>
                </a:solidFill>
              </a:rPr>
              <a:t>Tecnici di neurofisiopatologia:</a:t>
            </a:r>
          </a:p>
          <a:p>
            <a:r>
              <a:rPr lang="it-IT" sz="1200" dirty="0"/>
              <a:t>Rea Rosaria</a:t>
            </a:r>
          </a:p>
          <a:p>
            <a:r>
              <a:rPr lang="it-IT" sz="1200" dirty="0" err="1"/>
              <a:t>Polise</a:t>
            </a:r>
            <a:r>
              <a:rPr lang="it-IT" sz="1200" dirty="0"/>
              <a:t> Pasqualina</a:t>
            </a:r>
          </a:p>
          <a:p>
            <a:endParaRPr lang="it-IT" sz="1200" dirty="0"/>
          </a:p>
          <a:p>
            <a:r>
              <a:rPr lang="it-IT" sz="1200" b="1" dirty="0">
                <a:solidFill>
                  <a:srgbClr val="FF0000"/>
                </a:solidFill>
              </a:rPr>
              <a:t>Infermiere</a:t>
            </a:r>
          </a:p>
          <a:p>
            <a:r>
              <a:rPr lang="it-IT" sz="1200" dirty="0"/>
              <a:t>Day Hospital e Ambulatorio</a:t>
            </a:r>
          </a:p>
          <a:p>
            <a:r>
              <a:rPr lang="it-IT" sz="1200" dirty="0"/>
              <a:t>Poletto Silvia</a:t>
            </a:r>
          </a:p>
          <a:p>
            <a:endParaRPr lang="it-IT" sz="1200" dirty="0"/>
          </a:p>
          <a:p>
            <a:endParaRPr lang="it-IT" sz="1600" dirty="0"/>
          </a:p>
        </p:txBody>
      </p:sp>
      <p:sp>
        <p:nvSpPr>
          <p:cNvPr id="9" name="CasellaDiTesto 8">
            <a:extLst>
              <a:ext uri="{FF2B5EF4-FFF2-40B4-BE49-F238E27FC236}">
                <a16:creationId xmlns:a16="http://schemas.microsoft.com/office/drawing/2014/main" id="{12F0FA7E-6D9E-471E-BADE-E8BE502AEB92}"/>
              </a:ext>
            </a:extLst>
          </p:cNvPr>
          <p:cNvSpPr txBox="1"/>
          <p:nvPr/>
        </p:nvSpPr>
        <p:spPr>
          <a:xfrm>
            <a:off x="7082652" y="2105637"/>
            <a:ext cx="2149503" cy="3293209"/>
          </a:xfrm>
          <a:prstGeom prst="rect">
            <a:avLst/>
          </a:prstGeom>
          <a:noFill/>
        </p:spPr>
        <p:txBody>
          <a:bodyPr wrap="square" rtlCol="0">
            <a:spAutoFit/>
          </a:bodyPr>
          <a:lstStyle/>
          <a:p>
            <a:r>
              <a:rPr lang="it-IT" sz="1200" b="1" dirty="0">
                <a:solidFill>
                  <a:srgbClr val="FF0000"/>
                </a:solidFill>
              </a:rPr>
              <a:t>Infermieri:</a:t>
            </a:r>
          </a:p>
          <a:p>
            <a:r>
              <a:rPr lang="it-IT" sz="1200" dirty="0" err="1"/>
              <a:t>Coord</a:t>
            </a:r>
            <a:r>
              <a:rPr lang="it-IT" sz="1200" dirty="0"/>
              <a:t>. Vincenzo Ferrara</a:t>
            </a:r>
          </a:p>
          <a:p>
            <a:r>
              <a:rPr lang="it-IT" sz="1200" dirty="0"/>
              <a:t>Miele Giuseppina</a:t>
            </a:r>
          </a:p>
          <a:p>
            <a:r>
              <a:rPr lang="it-IT" sz="1200" dirty="0"/>
              <a:t>Sommese Antonio</a:t>
            </a:r>
          </a:p>
          <a:p>
            <a:r>
              <a:rPr lang="it-IT" sz="1200" dirty="0"/>
              <a:t>Guerriero Antonia</a:t>
            </a:r>
          </a:p>
          <a:p>
            <a:r>
              <a:rPr lang="it-IT" sz="1200" dirty="0"/>
              <a:t>Franzese Consiglia</a:t>
            </a:r>
          </a:p>
          <a:p>
            <a:r>
              <a:rPr lang="it-IT" sz="1200" dirty="0"/>
              <a:t>Ambrosino Nunzia</a:t>
            </a:r>
          </a:p>
          <a:p>
            <a:r>
              <a:rPr lang="it-IT" sz="1200" dirty="0"/>
              <a:t>Ranieri Maddalena</a:t>
            </a:r>
          </a:p>
          <a:p>
            <a:r>
              <a:rPr lang="it-IT" sz="1200" dirty="0"/>
              <a:t>Lamberti Enrico</a:t>
            </a:r>
          </a:p>
          <a:p>
            <a:r>
              <a:rPr lang="it-IT" sz="1200" dirty="0"/>
              <a:t>Ammirati Romina</a:t>
            </a:r>
          </a:p>
          <a:p>
            <a:r>
              <a:rPr lang="it-IT" sz="1200" dirty="0"/>
              <a:t>Aprile Milena</a:t>
            </a:r>
          </a:p>
          <a:p>
            <a:r>
              <a:rPr lang="it-IT" sz="1200" dirty="0"/>
              <a:t>Perrotti Iolanda</a:t>
            </a:r>
          </a:p>
          <a:p>
            <a:r>
              <a:rPr lang="it-IT" sz="1200" dirty="0"/>
              <a:t>Russo Luigi</a:t>
            </a:r>
          </a:p>
          <a:p>
            <a:r>
              <a:rPr lang="it-IT" sz="1200" dirty="0" err="1"/>
              <a:t>Stieven</a:t>
            </a:r>
            <a:r>
              <a:rPr lang="it-IT" sz="1200" dirty="0"/>
              <a:t> Anna</a:t>
            </a:r>
          </a:p>
          <a:p>
            <a:endParaRPr lang="it-IT" sz="1200" dirty="0"/>
          </a:p>
          <a:p>
            <a:endParaRPr lang="it-IT" sz="1200" dirty="0"/>
          </a:p>
          <a:p>
            <a:endParaRPr lang="it-IT" sz="1600" dirty="0"/>
          </a:p>
        </p:txBody>
      </p:sp>
      <p:sp>
        <p:nvSpPr>
          <p:cNvPr id="10" name="CasellaDiTesto 9">
            <a:extLst>
              <a:ext uri="{FF2B5EF4-FFF2-40B4-BE49-F238E27FC236}">
                <a16:creationId xmlns:a16="http://schemas.microsoft.com/office/drawing/2014/main" id="{0DB0F2CB-CF72-4303-8BA9-DEBE06DBA4DC}"/>
              </a:ext>
            </a:extLst>
          </p:cNvPr>
          <p:cNvSpPr txBox="1"/>
          <p:nvPr/>
        </p:nvSpPr>
        <p:spPr>
          <a:xfrm>
            <a:off x="9312998" y="2119922"/>
            <a:ext cx="2149502" cy="1815882"/>
          </a:xfrm>
          <a:prstGeom prst="rect">
            <a:avLst/>
          </a:prstGeom>
          <a:noFill/>
        </p:spPr>
        <p:txBody>
          <a:bodyPr wrap="square" rtlCol="0">
            <a:spAutoFit/>
          </a:bodyPr>
          <a:lstStyle/>
          <a:p>
            <a:r>
              <a:rPr lang="it-IT" sz="1200" b="1" dirty="0">
                <a:solidFill>
                  <a:srgbClr val="FF0000"/>
                </a:solidFill>
              </a:rPr>
              <a:t>Operatori Socio Sanitari:</a:t>
            </a:r>
          </a:p>
          <a:p>
            <a:r>
              <a:rPr lang="it-IT" sz="1200" dirty="0"/>
              <a:t>Strino Valentina</a:t>
            </a:r>
          </a:p>
          <a:p>
            <a:r>
              <a:rPr lang="it-IT" sz="1200" dirty="0"/>
              <a:t>Marro Rosario</a:t>
            </a:r>
          </a:p>
          <a:p>
            <a:r>
              <a:rPr lang="it-IT" sz="1200" dirty="0"/>
              <a:t>Esposito Francesca</a:t>
            </a:r>
          </a:p>
          <a:p>
            <a:r>
              <a:rPr lang="it-IT" sz="1200" dirty="0"/>
              <a:t>Papa Pasqualina</a:t>
            </a:r>
          </a:p>
          <a:p>
            <a:r>
              <a:rPr lang="it-IT" sz="1200" dirty="0"/>
              <a:t>Delli Carpini Clementina</a:t>
            </a:r>
          </a:p>
          <a:p>
            <a:r>
              <a:rPr lang="it-IT" sz="1200" dirty="0"/>
              <a:t>Di Sauro Simone</a:t>
            </a:r>
          </a:p>
          <a:p>
            <a:endParaRPr lang="it-IT" sz="1200" dirty="0"/>
          </a:p>
          <a:p>
            <a:endParaRPr lang="it-IT" sz="1600" dirty="0"/>
          </a:p>
        </p:txBody>
      </p:sp>
    </p:spTree>
    <p:extLst>
      <p:ext uri="{BB962C8B-B14F-4D97-AF65-F5344CB8AC3E}">
        <p14:creationId xmlns:p14="http://schemas.microsoft.com/office/powerpoint/2010/main" val="229256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4597759" y="386865"/>
            <a:ext cx="7212168" cy="5821252"/>
          </a:xfrm>
        </p:spPr>
        <p:txBody>
          <a:bodyPr>
            <a:normAutofit/>
          </a:bodyPr>
          <a:lstStyle/>
          <a:p>
            <a:pPr marL="0" indent="0" algn="ctr">
              <a:buNone/>
            </a:pPr>
            <a:r>
              <a:rPr lang="it-IT" sz="2400" dirty="0"/>
              <a:t>I NOSTRI VALORI</a:t>
            </a:r>
          </a:p>
          <a:p>
            <a:pPr marL="0" indent="0" algn="just">
              <a:buNone/>
            </a:pPr>
            <a:r>
              <a:rPr lang="it-IT" sz="1500" dirty="0"/>
              <a:t>L’impegno di chi opera nel reparto è ispirato ai seguenti valori e alla loro piena realizzazione nell’ambito di ogni sua attività</a:t>
            </a:r>
            <a:endParaRPr lang="it-IT" sz="1500" dirty="0">
              <a:solidFill>
                <a:srgbClr val="FF0000"/>
              </a:solidFill>
            </a:endParaRPr>
          </a:p>
          <a:p>
            <a:pPr marL="0" indent="0" algn="just">
              <a:buNone/>
            </a:pPr>
            <a:r>
              <a:rPr lang="it-IT" dirty="0">
                <a:solidFill>
                  <a:srgbClr val="FF0000"/>
                </a:solidFill>
              </a:rPr>
              <a:t>L’eccellenza</a:t>
            </a:r>
            <a:r>
              <a:rPr lang="it-IT" sz="1500" dirty="0">
                <a:solidFill>
                  <a:srgbClr val="FF0000"/>
                </a:solidFill>
              </a:rPr>
              <a:t> </a:t>
            </a:r>
            <a:r>
              <a:rPr lang="it-IT" sz="1500" dirty="0"/>
              <a:t>intesa come continua tensione al raggiungimento del massimo livello di qualità in ogni situazione, a cui devono essere orientati professionalità, ricerca, tecnologia e comportamenti.</a:t>
            </a:r>
          </a:p>
          <a:p>
            <a:pPr marL="0" indent="0" algn="just">
              <a:buNone/>
            </a:pPr>
            <a:r>
              <a:rPr lang="it-IT" dirty="0">
                <a:solidFill>
                  <a:srgbClr val="FF0000"/>
                </a:solidFill>
              </a:rPr>
              <a:t>La centralità della persona </a:t>
            </a:r>
            <a:r>
              <a:rPr lang="it-IT" sz="1500" dirty="0"/>
              <a:t>intesa come pieno riconoscimento e rispetto della dignità della persona (paziente adulto o pediatrico, genitore, operatore). Ogni estensione dell’attività di assistenza scientifica e tecnologica dev’essere improntata al servizio della persona e del suo bene completo e integrale</a:t>
            </a:r>
            <a:r>
              <a:rPr lang="it-IT" sz="1500" dirty="0">
                <a:solidFill>
                  <a:srgbClr val="FF0000"/>
                </a:solidFill>
              </a:rPr>
              <a:t> </a:t>
            </a:r>
          </a:p>
          <a:p>
            <a:pPr marL="0" indent="0" algn="just">
              <a:buNone/>
            </a:pPr>
            <a:r>
              <a:rPr lang="it-IT" dirty="0">
                <a:solidFill>
                  <a:srgbClr val="FF0000"/>
                </a:solidFill>
              </a:rPr>
              <a:t>L’assistenza traslazionale, </a:t>
            </a:r>
            <a:r>
              <a:rPr lang="it-IT" sz="1500" dirty="0"/>
              <a:t>improntata ai valori etici e della persona umana;</a:t>
            </a:r>
          </a:p>
          <a:p>
            <a:pPr marL="0" indent="0" algn="just">
              <a:buNone/>
            </a:pPr>
            <a:r>
              <a:rPr lang="it-IT" dirty="0">
                <a:solidFill>
                  <a:srgbClr val="FF0000"/>
                </a:solidFill>
              </a:rPr>
              <a:t>Competenza, disponibilità e attenzione </a:t>
            </a:r>
            <a:r>
              <a:rPr lang="it-IT" sz="1500" dirty="0"/>
              <a:t>ai bisogni dei pazienti e delle famiglie.</a:t>
            </a:r>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085789"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9A32A063-B6CD-4F14-81FA-8E4B719369C1}"/>
              </a:ext>
            </a:extLst>
          </p:cNvPr>
          <p:cNvSpPr txBox="1"/>
          <p:nvPr/>
        </p:nvSpPr>
        <p:spPr>
          <a:xfrm>
            <a:off x="1758265"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descr="ASLNA3SUD">
            <a:extLst>
              <a:ext uri="{FF2B5EF4-FFF2-40B4-BE49-F238E27FC236}">
                <a16:creationId xmlns:a16="http://schemas.microsoft.com/office/drawing/2014/main" id="{DCE754BB-1B14-9547-AC60-8D6AE55D5219}"/>
              </a:ext>
            </a:extLst>
          </p:cNvPr>
          <p:cNvPicPr/>
          <p:nvPr/>
        </p:nvPicPr>
        <p:blipFill>
          <a:blip r:embed="rId3" cstate="print"/>
          <a:srcRect/>
          <a:stretch>
            <a:fillRect/>
          </a:stretch>
        </p:blipFill>
        <p:spPr bwMode="auto">
          <a:xfrm>
            <a:off x="1588254" y="1134747"/>
            <a:ext cx="2179697" cy="544360"/>
          </a:xfrm>
          <a:prstGeom prst="rect">
            <a:avLst/>
          </a:prstGeom>
          <a:noFill/>
          <a:ln w="9525">
            <a:noFill/>
            <a:miter lim="800000"/>
            <a:headEnd/>
            <a:tailEnd/>
          </a:ln>
        </p:spPr>
      </p:pic>
    </p:spTree>
    <p:extLst>
      <p:ext uri="{BB962C8B-B14F-4D97-AF65-F5344CB8AC3E}">
        <p14:creationId xmlns:p14="http://schemas.microsoft.com/office/powerpoint/2010/main" val="423266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4656482" y="0"/>
            <a:ext cx="7212168" cy="5990003"/>
          </a:xfrm>
        </p:spPr>
        <p:txBody>
          <a:bodyPr>
            <a:normAutofit/>
          </a:bodyPr>
          <a:lstStyle/>
          <a:p>
            <a:pPr marL="0" indent="0" algn="ctr">
              <a:buNone/>
            </a:pPr>
            <a:r>
              <a:rPr lang="it-IT" sz="2400" dirty="0"/>
              <a:t>I NOSTRI VALORI</a:t>
            </a:r>
            <a:endParaRPr lang="it-IT" sz="2100" dirty="0"/>
          </a:p>
          <a:p>
            <a:pPr marL="0" indent="0" algn="just">
              <a:buNone/>
            </a:pPr>
            <a:r>
              <a:rPr lang="it-IT" sz="2400" dirty="0"/>
              <a:t>MISSIONE</a:t>
            </a:r>
            <a:endParaRPr lang="it-IT" sz="1600" dirty="0"/>
          </a:p>
          <a:p>
            <a:pPr marL="0" indent="0" algn="just">
              <a:buNone/>
            </a:pPr>
            <a:r>
              <a:rPr lang="it-IT" sz="1600" dirty="0"/>
              <a:t>La missione del reparto è quella di portare ai propri utenti l’alta specializzazione in neurologia e la forte vocazione all’integrazione tra ricerca e clinica grazie alla competenza medico scientifica e alla tensione all’innovazione dei suoi medici e operatori sanitari</a:t>
            </a:r>
          </a:p>
          <a:p>
            <a:pPr marL="0" indent="0" algn="just">
              <a:buNone/>
            </a:pPr>
            <a:r>
              <a:rPr lang="it-IT" sz="2400" dirty="0"/>
              <a:t>VISIONE</a:t>
            </a:r>
            <a:endParaRPr lang="it-IT" dirty="0"/>
          </a:p>
          <a:p>
            <a:pPr marL="0" indent="0" algn="just">
              <a:buNone/>
            </a:pPr>
            <a:r>
              <a:rPr lang="it-IT" sz="1500" dirty="0"/>
              <a:t>L’attività del reparto è orientata a pianificare sul territorio un’offerta specialistica nel percorso diagnostico terapeutico e con caratteristiche di appropriatezza, efficacia, adeguatezza e qualità, nell’intento di contribuire a creare una rete con i servizi sanitari locali sempre più </a:t>
            </a:r>
            <a:r>
              <a:rPr lang="it-IT" sz="1500" dirty="0" err="1"/>
              <a:t>interconessa</a:t>
            </a:r>
            <a:r>
              <a:rPr lang="it-IT" sz="1500" dirty="0"/>
              <a:t> e attenta a percepire i bisogni della collettività e mutamenti della società</a:t>
            </a:r>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085789"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9A32A063-B6CD-4F14-81FA-8E4B719369C1}"/>
              </a:ext>
            </a:extLst>
          </p:cNvPr>
          <p:cNvSpPr txBox="1"/>
          <p:nvPr/>
        </p:nvSpPr>
        <p:spPr>
          <a:xfrm>
            <a:off x="1758265"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descr="ASLNA3SUD">
            <a:extLst>
              <a:ext uri="{FF2B5EF4-FFF2-40B4-BE49-F238E27FC236}">
                <a16:creationId xmlns:a16="http://schemas.microsoft.com/office/drawing/2014/main" id="{DCE754BB-1B14-9547-AC60-8D6AE55D5219}"/>
              </a:ext>
            </a:extLst>
          </p:cNvPr>
          <p:cNvPicPr/>
          <p:nvPr/>
        </p:nvPicPr>
        <p:blipFill>
          <a:blip r:embed="rId3" cstate="print"/>
          <a:srcRect/>
          <a:stretch>
            <a:fillRect/>
          </a:stretch>
        </p:blipFill>
        <p:spPr bwMode="auto">
          <a:xfrm>
            <a:off x="1588254" y="1134747"/>
            <a:ext cx="2179697" cy="544360"/>
          </a:xfrm>
          <a:prstGeom prst="rect">
            <a:avLst/>
          </a:prstGeom>
          <a:noFill/>
          <a:ln w="9525">
            <a:noFill/>
            <a:miter lim="800000"/>
            <a:headEnd/>
            <a:tailEnd/>
          </a:ln>
        </p:spPr>
      </p:pic>
    </p:spTree>
    <p:extLst>
      <p:ext uri="{BB962C8B-B14F-4D97-AF65-F5344CB8AC3E}">
        <p14:creationId xmlns:p14="http://schemas.microsoft.com/office/powerpoint/2010/main" val="45943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4678312" y="570091"/>
            <a:ext cx="6281873" cy="3408666"/>
          </a:xfrm>
        </p:spPr>
        <p:txBody>
          <a:bodyPr/>
          <a:lstStyle/>
          <a:p>
            <a:pPr marL="0" indent="0" algn="ctr">
              <a:buNone/>
            </a:pPr>
            <a:r>
              <a:rPr lang="it-IT" dirty="0"/>
              <a:t>COME POTETE RAGGIUNGERCI</a:t>
            </a:r>
          </a:p>
          <a:p>
            <a:pPr marL="0" indent="0" algn="ctr">
              <a:buNone/>
            </a:pPr>
            <a:r>
              <a:rPr lang="it-IT" sz="1600" dirty="0"/>
              <a:t>P.O. « Santa Maria della Pietà» - </a:t>
            </a:r>
          </a:p>
          <a:p>
            <a:pPr marL="0" indent="0" algn="ctr">
              <a:buNone/>
            </a:pPr>
            <a:r>
              <a:rPr lang="it-IT" sz="1600" dirty="0"/>
              <a:t>II piano</a:t>
            </a:r>
          </a:p>
          <a:p>
            <a:pPr marL="0" indent="0" algn="ctr">
              <a:buNone/>
            </a:pPr>
            <a:r>
              <a:rPr lang="it-IT" sz="1600" dirty="0"/>
              <a:t>(NEUROLOGIA/STROKE UNIT)</a:t>
            </a:r>
          </a:p>
          <a:p>
            <a:pPr marL="0" indent="0" algn="ctr">
              <a:buNone/>
            </a:pPr>
            <a:r>
              <a:rPr lang="it-IT" sz="1600" dirty="0"/>
              <a:t>Via delle Repubbliche   NOLA</a:t>
            </a:r>
          </a:p>
          <a:p>
            <a:pPr marL="0" indent="0">
              <a:buNone/>
            </a:pPr>
            <a:endParaRPr lang="it-IT" sz="1050" dirty="0"/>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085789"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44CCC6BA-55A2-410D-933B-169DA20BAA01}"/>
              </a:ext>
            </a:extLst>
          </p:cNvPr>
          <p:cNvSpPr txBox="1"/>
          <p:nvPr/>
        </p:nvSpPr>
        <p:spPr>
          <a:xfrm>
            <a:off x="1655233"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1026" name="Picture 2" descr="Ospedale Santa Maria della Pietà Nola orari di apertura Via della  Repubblica 7 | Trova Aperto">
            <a:extLst>
              <a:ext uri="{FF2B5EF4-FFF2-40B4-BE49-F238E27FC236}">
                <a16:creationId xmlns:a16="http://schemas.microsoft.com/office/drawing/2014/main" id="{D544D1F1-ECB1-4EE8-B1B0-40CBE12A2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89" y="3308953"/>
            <a:ext cx="5722419" cy="1999770"/>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ASLNA3SUD">
            <a:extLst>
              <a:ext uri="{FF2B5EF4-FFF2-40B4-BE49-F238E27FC236}">
                <a16:creationId xmlns:a16="http://schemas.microsoft.com/office/drawing/2014/main" id="{4C664346-093C-8F45-9E12-D83E87F984C9}"/>
              </a:ext>
            </a:extLst>
          </p:cNvPr>
          <p:cNvPicPr/>
          <p:nvPr/>
        </p:nvPicPr>
        <p:blipFill>
          <a:blip r:embed="rId4" cstate="print"/>
          <a:srcRect/>
          <a:stretch>
            <a:fillRect/>
          </a:stretch>
        </p:blipFill>
        <p:spPr bwMode="auto">
          <a:xfrm>
            <a:off x="1601305" y="1147626"/>
            <a:ext cx="2179697" cy="544360"/>
          </a:xfrm>
          <a:prstGeom prst="rect">
            <a:avLst/>
          </a:prstGeom>
          <a:noFill/>
          <a:ln w="9525">
            <a:noFill/>
            <a:miter lim="800000"/>
            <a:headEnd/>
            <a:tailEnd/>
          </a:ln>
        </p:spPr>
      </p:pic>
    </p:spTree>
    <p:extLst>
      <p:ext uri="{BB962C8B-B14F-4D97-AF65-F5344CB8AC3E}">
        <p14:creationId xmlns:p14="http://schemas.microsoft.com/office/powerpoint/2010/main" val="163105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4664279" y="411060"/>
            <a:ext cx="6115573" cy="5419287"/>
          </a:xfrm>
        </p:spPr>
        <p:txBody>
          <a:bodyPr>
            <a:normAutofit/>
          </a:bodyPr>
          <a:lstStyle/>
          <a:p>
            <a:pPr marL="0" indent="0" algn="ctr">
              <a:buNone/>
            </a:pPr>
            <a:r>
              <a:rPr lang="it-IT" sz="2000" dirty="0"/>
              <a:t>INFORMAZIONI</a:t>
            </a:r>
          </a:p>
          <a:p>
            <a:pPr marL="0" indent="0" algn="just">
              <a:buNone/>
            </a:pPr>
            <a:r>
              <a:rPr lang="it-IT" sz="1600" dirty="0"/>
              <a:t>Il reparto oltre all’attività di degenza offre la possibilità di sottoporsi a visite mediche specialistiche ed esami diagnostici di primo livello in regime ambulatoriale. Per accedere alle prestazioni del reparto occorre l’impegnativa del medico curante.</a:t>
            </a:r>
          </a:p>
          <a:p>
            <a:pPr marL="0" indent="0" algn="ctr">
              <a:buNone/>
            </a:pPr>
            <a:r>
              <a:rPr lang="it-IT" sz="2000" dirty="0"/>
              <a:t>PRENOTAZIONI</a:t>
            </a:r>
          </a:p>
          <a:p>
            <a:pPr marL="0" indent="0">
              <a:buNone/>
            </a:pPr>
            <a:r>
              <a:rPr lang="it-IT" sz="1600" dirty="0"/>
              <a:t>Presso il CUP dell’Ospedale negli orari di apertura (dal </a:t>
            </a:r>
            <a:r>
              <a:rPr lang="it-IT" sz="1600" dirty="0" err="1"/>
              <a:t>lunedi</a:t>
            </a:r>
            <a:r>
              <a:rPr lang="it-IT" sz="1600" dirty="0"/>
              <a:t> al </a:t>
            </a:r>
            <a:r>
              <a:rPr lang="it-IT" sz="1600" dirty="0" err="1"/>
              <a:t>venerdi</a:t>
            </a:r>
            <a:r>
              <a:rPr lang="it-IT" sz="1600" dirty="0"/>
              <a:t> 09,00 /12,00)  e per telefono: 081 18437018</a:t>
            </a:r>
          </a:p>
          <a:p>
            <a:pPr marL="0" indent="0">
              <a:buNone/>
            </a:pPr>
            <a:r>
              <a:rPr lang="it-IT" sz="1600" dirty="0"/>
              <a:t>Collegandosi al sito: </a:t>
            </a:r>
            <a:r>
              <a:rPr lang="it-IT" sz="1600" dirty="0">
                <a:hlinkClick r:id="rId2"/>
              </a:rPr>
              <a:t>www.aslnapoli3sud.it</a:t>
            </a:r>
            <a:r>
              <a:rPr lang="it-IT" sz="1600" dirty="0"/>
              <a:t> per prenotazioni on-line</a:t>
            </a:r>
          </a:p>
          <a:p>
            <a:pPr marL="0" indent="0">
              <a:buNone/>
            </a:pPr>
            <a:r>
              <a:rPr lang="it-IT" sz="1600" dirty="0"/>
              <a:t> </a:t>
            </a:r>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39750" y="2196925"/>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24" b="13510"/>
          <a:stretch/>
        </p:blipFill>
        <p:spPr bwMode="auto">
          <a:xfrm>
            <a:off x="2137305"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0FECB8E1-2699-4269-BF93-A5F5A6EC353F}"/>
              </a:ext>
            </a:extLst>
          </p:cNvPr>
          <p:cNvSpPr txBox="1"/>
          <p:nvPr/>
        </p:nvSpPr>
        <p:spPr>
          <a:xfrm>
            <a:off x="1758265"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descr="ASLNA3SUD">
            <a:extLst>
              <a:ext uri="{FF2B5EF4-FFF2-40B4-BE49-F238E27FC236}">
                <a16:creationId xmlns:a16="http://schemas.microsoft.com/office/drawing/2014/main" id="{D663D25C-354F-6249-90BF-663DBDFAAAC8}"/>
              </a:ext>
            </a:extLst>
          </p:cNvPr>
          <p:cNvPicPr/>
          <p:nvPr/>
        </p:nvPicPr>
        <p:blipFill>
          <a:blip r:embed="rId4" cstate="print"/>
          <a:srcRect/>
          <a:stretch>
            <a:fillRect/>
          </a:stretch>
        </p:blipFill>
        <p:spPr bwMode="auto">
          <a:xfrm>
            <a:off x="1601305" y="1147626"/>
            <a:ext cx="2179697" cy="544360"/>
          </a:xfrm>
          <a:prstGeom prst="rect">
            <a:avLst/>
          </a:prstGeom>
          <a:noFill/>
          <a:ln w="9525">
            <a:noFill/>
            <a:miter lim="800000"/>
            <a:headEnd/>
            <a:tailEnd/>
          </a:ln>
        </p:spPr>
      </p:pic>
    </p:spTree>
    <p:extLst>
      <p:ext uri="{BB962C8B-B14F-4D97-AF65-F5344CB8AC3E}">
        <p14:creationId xmlns:p14="http://schemas.microsoft.com/office/powerpoint/2010/main" val="264804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5113389" y="281859"/>
            <a:ext cx="6281873" cy="6062314"/>
          </a:xfrm>
        </p:spPr>
        <p:txBody>
          <a:bodyPr>
            <a:normAutofit lnSpcReduction="10000"/>
          </a:bodyPr>
          <a:lstStyle/>
          <a:p>
            <a:pPr marL="0" indent="0" algn="ctr">
              <a:buNone/>
            </a:pPr>
            <a:endParaRPr lang="it-IT" sz="2600" dirty="0"/>
          </a:p>
          <a:p>
            <a:pPr marL="0" indent="0" algn="just">
              <a:buNone/>
            </a:pPr>
            <a:r>
              <a:rPr lang="it-IT" dirty="0">
                <a:solidFill>
                  <a:srgbClr val="FF0000"/>
                </a:solidFill>
              </a:rPr>
              <a:t>Centro di Cefalea: </a:t>
            </a:r>
          </a:p>
          <a:p>
            <a:pPr marL="0" indent="0" algn="just">
              <a:buNone/>
            </a:pPr>
            <a:r>
              <a:rPr lang="it-IT" dirty="0"/>
              <a:t>Diagnostica di tutti i tipi di cefalee, con prima valutazione, compilazione del diario della cefalea, e prescrizioni farmacologiche. In casi selezionati, il percorso diagnostico terapeutico consente di essere inseriti nel programma di trattamento con metodiche avanzate. L’ambulatorio</a:t>
            </a:r>
            <a:r>
              <a:rPr lang="it-IT" b="1" dirty="0"/>
              <a:t> </a:t>
            </a:r>
            <a:r>
              <a:rPr lang="it-IT" dirty="0"/>
              <a:t>è inserito tra i centri prescrittori regionali per la terapia con anticorpi monoclonali  approvati  per la profilassi dell’emicrania episodica e cronica. L’ambulatorio è gestito dalla Dott.ssa Franca Moschiano e il Dott. Angelo Miele</a:t>
            </a:r>
            <a:endParaRPr lang="it-IT" b="1" dirty="0"/>
          </a:p>
          <a:p>
            <a:pPr marL="0" indent="0">
              <a:buNone/>
            </a:pPr>
            <a:r>
              <a:rPr lang="it-IT" dirty="0">
                <a:solidFill>
                  <a:srgbClr val="FF0000"/>
                </a:solidFill>
              </a:rPr>
              <a:t>Codice prescrizione: </a:t>
            </a:r>
          </a:p>
          <a:p>
            <a:pPr marL="0" indent="0">
              <a:buNone/>
            </a:pPr>
            <a:r>
              <a:rPr lang="it-IT" dirty="0">
                <a:solidFill>
                  <a:srgbClr val="FF0000"/>
                </a:solidFill>
              </a:rPr>
              <a:t>I visita 891.30.004 </a:t>
            </a:r>
          </a:p>
          <a:p>
            <a:pPr marL="0" indent="0">
              <a:buNone/>
            </a:pPr>
            <a:r>
              <a:rPr lang="it-IT" dirty="0">
                <a:solidFill>
                  <a:srgbClr val="FF0000"/>
                </a:solidFill>
              </a:rPr>
              <a:t>Controllo 8901.C.003</a:t>
            </a:r>
          </a:p>
          <a:p>
            <a:pPr marL="0" indent="0">
              <a:buNone/>
            </a:pPr>
            <a:r>
              <a:rPr lang="it-IT" dirty="0">
                <a:solidFill>
                  <a:srgbClr val="FF0000"/>
                </a:solidFill>
              </a:rPr>
              <a:t>        </a:t>
            </a:r>
          </a:p>
          <a:p>
            <a:pPr marL="0" indent="0" algn="just">
              <a:buNone/>
            </a:pPr>
            <a:endParaRPr lang="it-IT" dirty="0"/>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sp>
        <p:nvSpPr>
          <p:cNvPr id="6" name="CasellaDiTesto 5">
            <a:extLst>
              <a:ext uri="{FF2B5EF4-FFF2-40B4-BE49-F238E27FC236}">
                <a16:creationId xmlns:a16="http://schemas.microsoft.com/office/drawing/2014/main" id="{CC240D65-7C08-4B43-A38B-7EC95A9EE46F}"/>
              </a:ext>
            </a:extLst>
          </p:cNvPr>
          <p:cNvSpPr txBox="1"/>
          <p:nvPr/>
        </p:nvSpPr>
        <p:spPr>
          <a:xfrm>
            <a:off x="1687925"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7" name="Immagine 6">
            <a:extLst>
              <a:ext uri="{FF2B5EF4-FFF2-40B4-BE49-F238E27FC236}">
                <a16:creationId xmlns:a16="http://schemas.microsoft.com/office/drawing/2014/main" id="{EAA456EB-3E66-A744-9F24-2C17E3B5BB91}"/>
              </a:ext>
            </a:extLst>
          </p:cNvPr>
          <p:cNvPicPr>
            <a:picLocks noChangeAspect="1"/>
          </p:cNvPicPr>
          <p:nvPr/>
        </p:nvPicPr>
        <p:blipFill rotWithShape="1">
          <a:blip r:embed="rId2"/>
          <a:srcRect b="27451"/>
          <a:stretch/>
        </p:blipFill>
        <p:spPr>
          <a:xfrm>
            <a:off x="2139850" y="1846983"/>
            <a:ext cx="961928" cy="987573"/>
          </a:xfrm>
          <a:prstGeom prst="rect">
            <a:avLst/>
          </a:prstGeom>
        </p:spPr>
      </p:pic>
      <p:pic>
        <p:nvPicPr>
          <p:cNvPr id="8" name="Immagine 7" descr="ASLNA3SUD">
            <a:extLst>
              <a:ext uri="{FF2B5EF4-FFF2-40B4-BE49-F238E27FC236}">
                <a16:creationId xmlns:a16="http://schemas.microsoft.com/office/drawing/2014/main" id="{FC12AD7D-0443-6C43-B0EB-90BCCD1A7EA1}"/>
              </a:ext>
            </a:extLst>
          </p:cNvPr>
          <p:cNvPicPr/>
          <p:nvPr/>
        </p:nvPicPr>
        <p:blipFill>
          <a:blip r:embed="rId3" cstate="print"/>
          <a:srcRect/>
          <a:stretch>
            <a:fillRect/>
          </a:stretch>
        </p:blipFill>
        <p:spPr bwMode="auto">
          <a:xfrm>
            <a:off x="1610651" y="1114661"/>
            <a:ext cx="2179697" cy="544360"/>
          </a:xfrm>
          <a:prstGeom prst="rect">
            <a:avLst/>
          </a:prstGeom>
          <a:noFill/>
          <a:ln w="9525">
            <a:noFill/>
            <a:miter lim="800000"/>
            <a:headEnd/>
            <a:tailEnd/>
          </a:ln>
        </p:spPr>
      </p:pic>
    </p:spTree>
    <p:extLst>
      <p:ext uri="{BB962C8B-B14F-4D97-AF65-F5344CB8AC3E}">
        <p14:creationId xmlns:p14="http://schemas.microsoft.com/office/powerpoint/2010/main" val="136423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6A9845-4CF0-40C7-B060-CB559F35CACD}"/>
              </a:ext>
            </a:extLst>
          </p:cNvPr>
          <p:cNvSpPr>
            <a:spLocks noGrp="1"/>
          </p:cNvSpPr>
          <p:nvPr>
            <p:ph idx="1"/>
          </p:nvPr>
        </p:nvSpPr>
        <p:spPr>
          <a:xfrm>
            <a:off x="5105000" y="567084"/>
            <a:ext cx="6281873" cy="6062314"/>
          </a:xfrm>
        </p:spPr>
        <p:txBody>
          <a:bodyPr>
            <a:normAutofit fontScale="92500" lnSpcReduction="10000"/>
          </a:bodyPr>
          <a:lstStyle/>
          <a:p>
            <a:pPr marL="0" indent="0" algn="ctr">
              <a:buNone/>
            </a:pPr>
            <a:endParaRPr lang="it-IT" sz="2600" dirty="0"/>
          </a:p>
          <a:p>
            <a:pPr marL="0" indent="0" algn="just">
              <a:buNone/>
            </a:pPr>
            <a:r>
              <a:rPr lang="it-IT" dirty="0" err="1">
                <a:solidFill>
                  <a:srgbClr val="FF0000"/>
                </a:solidFill>
              </a:rPr>
              <a:t>Stroke</a:t>
            </a:r>
            <a:r>
              <a:rPr lang="it-IT" dirty="0">
                <a:solidFill>
                  <a:srgbClr val="FF0000"/>
                </a:solidFill>
              </a:rPr>
              <a:t> Unit e Ambulatorio Malattie cerebrovascolari</a:t>
            </a:r>
            <a:r>
              <a:rPr lang="it-IT" dirty="0"/>
              <a:t>: </a:t>
            </a:r>
          </a:p>
          <a:p>
            <a:pPr marL="0" indent="0" algn="just">
              <a:buNone/>
            </a:pPr>
            <a:r>
              <a:rPr lang="it-IT" dirty="0"/>
              <a:t>presso la U.O.C. è stato attivato da circa un anno il trattamento con Trombolisi per i pazienti affetti da malattia cerebrovascolare acuta ischemica in posto letto monitorato; è  prevista a breve l’apertura di un’area di terapia subintensiva  con posti letto monitorati. Gli interventi di </a:t>
            </a:r>
            <a:r>
              <a:rPr lang="it-IT" dirty="0" err="1"/>
              <a:t>trombectomia</a:t>
            </a:r>
            <a:r>
              <a:rPr lang="it-IT" dirty="0"/>
              <a:t> meccanica sono garantiti attualmente presso </a:t>
            </a:r>
            <a:r>
              <a:rPr lang="it-IT" dirty="0" err="1"/>
              <a:t>Hub</a:t>
            </a:r>
            <a:r>
              <a:rPr lang="it-IT" dirty="0"/>
              <a:t> competente. I pazienti dimessi che hanno necessita di riabilitazione vengono inviati direttamente ai Centri Riabilitativi in relazione al livello di intensità della riabilitazione. I pazienti dimessi a domicilio vengono presi incarico per i monitoraggi ambulatoriali successivi, secondo indicazione dei medici curanti e del territorio.  L’ Ambulatorio  è gestito dal Dottore </a:t>
            </a:r>
            <a:r>
              <a:rPr lang="it-IT" b="1" dirty="0"/>
              <a:t>Scala</a:t>
            </a:r>
            <a:r>
              <a:rPr lang="it-IT" dirty="0"/>
              <a:t> </a:t>
            </a:r>
            <a:r>
              <a:rPr lang="it-IT" b="1" dirty="0"/>
              <a:t>Pasquale</a:t>
            </a:r>
            <a:r>
              <a:rPr lang="it-IT" dirty="0"/>
              <a:t>. </a:t>
            </a:r>
          </a:p>
          <a:p>
            <a:pPr marL="0" indent="0" algn="just">
              <a:buNone/>
            </a:pPr>
            <a:r>
              <a:rPr lang="it-IT" dirty="0">
                <a:solidFill>
                  <a:srgbClr val="FF0000"/>
                </a:solidFill>
              </a:rPr>
              <a:t>Codice prescrizione: </a:t>
            </a:r>
          </a:p>
          <a:p>
            <a:pPr marL="0" indent="0" algn="just">
              <a:buNone/>
            </a:pPr>
            <a:r>
              <a:rPr lang="it-IT" dirty="0">
                <a:solidFill>
                  <a:srgbClr val="FF0000"/>
                </a:solidFill>
              </a:rPr>
              <a:t>I visita 89130.002</a:t>
            </a:r>
          </a:p>
          <a:p>
            <a:pPr marL="0" indent="0" algn="just">
              <a:buNone/>
            </a:pPr>
            <a:r>
              <a:rPr lang="it-IT" dirty="0">
                <a:solidFill>
                  <a:srgbClr val="FF0000"/>
                </a:solidFill>
              </a:rPr>
              <a:t>Controllo 89010.C. 001</a:t>
            </a:r>
          </a:p>
          <a:p>
            <a:pPr marL="0" indent="0" algn="just">
              <a:buNone/>
            </a:pPr>
            <a:endParaRPr lang="it-IT" dirty="0"/>
          </a:p>
        </p:txBody>
      </p:sp>
      <p:sp>
        <p:nvSpPr>
          <p:cNvPr id="4" name="Titolo 1">
            <a:extLst>
              <a:ext uri="{FF2B5EF4-FFF2-40B4-BE49-F238E27FC236}">
                <a16:creationId xmlns:a16="http://schemas.microsoft.com/office/drawing/2014/main" id="{03238D12-CB71-4A44-9037-69F064C45E44}"/>
              </a:ext>
            </a:extLst>
          </p:cNvPr>
          <p:cNvSpPr txBox="1">
            <a:spLocks/>
          </p:cNvSpPr>
          <p:nvPr/>
        </p:nvSpPr>
        <p:spPr>
          <a:xfrm>
            <a:off x="888630" y="2274424"/>
            <a:ext cx="3498979" cy="2456442"/>
          </a:xfrm>
          <a:prstGeom prst="rect">
            <a:avLst/>
          </a:prstGeom>
        </p:spPr>
        <p:txBody>
          <a:bodyPr vert="horz" lIns="228600" tIns="228600" rIns="228600" bIns="22860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r>
              <a:rPr lang="it-IT" sz="2000" dirty="0"/>
              <a:t>Ospedale </a:t>
            </a:r>
            <a:br>
              <a:rPr lang="it-IT" sz="2000" dirty="0"/>
            </a:br>
            <a:r>
              <a:rPr lang="it-IT" sz="2000" dirty="0"/>
              <a:t>Santa Maria della Pietà -NOLA-</a:t>
            </a:r>
            <a:br>
              <a:rPr lang="it-IT" sz="2000" dirty="0"/>
            </a:br>
            <a:r>
              <a:rPr lang="it-IT" sz="2000" dirty="0"/>
              <a:t>Neurologia/Stroke Unit</a:t>
            </a:r>
          </a:p>
        </p:txBody>
      </p:sp>
      <p:pic>
        <p:nvPicPr>
          <p:cNvPr id="5" name="Picture 4" descr="DISEGNO DEL NEURONE Foto stock - Alamy">
            <a:extLst>
              <a:ext uri="{FF2B5EF4-FFF2-40B4-BE49-F238E27FC236}">
                <a16:creationId xmlns:a16="http://schemas.microsoft.com/office/drawing/2014/main" id="{B6405C60-6286-4B2A-A411-BDF099C6C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724" b="13510"/>
          <a:stretch/>
        </p:blipFill>
        <p:spPr bwMode="auto">
          <a:xfrm>
            <a:off x="2085789" y="1905706"/>
            <a:ext cx="903870" cy="7374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CC240D65-7C08-4B43-A38B-7EC95A9EE46F}"/>
              </a:ext>
            </a:extLst>
          </p:cNvPr>
          <p:cNvSpPr txBox="1"/>
          <p:nvPr/>
        </p:nvSpPr>
        <p:spPr>
          <a:xfrm>
            <a:off x="1673857" y="5158307"/>
            <a:ext cx="1865779" cy="523220"/>
          </a:xfrm>
          <a:prstGeom prst="rect">
            <a:avLst/>
          </a:prstGeom>
          <a:noFill/>
        </p:spPr>
        <p:txBody>
          <a:bodyPr wrap="square" rtlCol="0">
            <a:spAutoFit/>
          </a:bodyPr>
          <a:lstStyle/>
          <a:p>
            <a:pPr algn="ctr"/>
            <a:r>
              <a:rPr lang="it-IT" sz="1400" dirty="0">
                <a:solidFill>
                  <a:srgbClr val="FF0000"/>
                </a:solidFill>
              </a:rPr>
              <a:t>CARTA DEI SERVIZI</a:t>
            </a:r>
          </a:p>
        </p:txBody>
      </p:sp>
      <p:pic>
        <p:nvPicPr>
          <p:cNvPr id="2" name="Immagine 1">
            <a:extLst>
              <a:ext uri="{FF2B5EF4-FFF2-40B4-BE49-F238E27FC236}">
                <a16:creationId xmlns:a16="http://schemas.microsoft.com/office/drawing/2014/main" id="{03D618EC-1FA9-514D-9BBA-988250C31440}"/>
              </a:ext>
            </a:extLst>
          </p:cNvPr>
          <p:cNvPicPr>
            <a:picLocks noChangeAspect="1"/>
          </p:cNvPicPr>
          <p:nvPr/>
        </p:nvPicPr>
        <p:blipFill>
          <a:blip r:embed="rId3"/>
          <a:stretch>
            <a:fillRect/>
          </a:stretch>
        </p:blipFill>
        <p:spPr>
          <a:xfrm>
            <a:off x="2005255" y="1846983"/>
            <a:ext cx="1202982" cy="963344"/>
          </a:xfrm>
          <a:prstGeom prst="rect">
            <a:avLst/>
          </a:prstGeom>
        </p:spPr>
      </p:pic>
      <p:pic>
        <p:nvPicPr>
          <p:cNvPr id="8" name="Immagine 7" descr="ASLNA3SUD">
            <a:extLst>
              <a:ext uri="{FF2B5EF4-FFF2-40B4-BE49-F238E27FC236}">
                <a16:creationId xmlns:a16="http://schemas.microsoft.com/office/drawing/2014/main" id="{6B1335D5-9561-724A-B85D-9A8B98349C95}"/>
              </a:ext>
            </a:extLst>
          </p:cNvPr>
          <p:cNvPicPr/>
          <p:nvPr/>
        </p:nvPicPr>
        <p:blipFill>
          <a:blip r:embed="rId4" cstate="print"/>
          <a:srcRect/>
          <a:stretch>
            <a:fillRect/>
          </a:stretch>
        </p:blipFill>
        <p:spPr bwMode="auto">
          <a:xfrm>
            <a:off x="1548270" y="1133611"/>
            <a:ext cx="2179697" cy="544360"/>
          </a:xfrm>
          <a:prstGeom prst="rect">
            <a:avLst/>
          </a:prstGeom>
          <a:noFill/>
          <a:ln w="9525">
            <a:noFill/>
            <a:miter lim="800000"/>
            <a:headEnd/>
            <a:tailEnd/>
          </a:ln>
        </p:spPr>
      </p:pic>
      <p:pic>
        <p:nvPicPr>
          <p:cNvPr id="9" name="Immagine 8">
            <a:extLst>
              <a:ext uri="{FF2B5EF4-FFF2-40B4-BE49-F238E27FC236}">
                <a16:creationId xmlns:a16="http://schemas.microsoft.com/office/drawing/2014/main" id="{29FD5016-33C0-4E30-B15D-46E6CAA9FB9D}"/>
              </a:ext>
            </a:extLst>
          </p:cNvPr>
          <p:cNvPicPr>
            <a:picLocks noChangeAspect="1"/>
          </p:cNvPicPr>
          <p:nvPr/>
        </p:nvPicPr>
        <p:blipFill rotWithShape="1">
          <a:blip r:embed="rId5"/>
          <a:srcRect l="16639" r="19022"/>
          <a:stretch/>
        </p:blipFill>
        <p:spPr>
          <a:xfrm>
            <a:off x="10425417" y="495311"/>
            <a:ext cx="1092330" cy="955848"/>
          </a:xfrm>
          <a:prstGeom prst="rect">
            <a:avLst/>
          </a:prstGeom>
          <a:noFill/>
          <a:effectLst>
            <a:reflection stA="75000" endPos="65000" dist="50800" dir="5400000" sy="-100000" algn="bl" rotWithShape="0"/>
          </a:effectLst>
        </p:spPr>
      </p:pic>
    </p:spTree>
    <p:extLst>
      <p:ext uri="{BB962C8B-B14F-4D97-AF65-F5344CB8AC3E}">
        <p14:creationId xmlns:p14="http://schemas.microsoft.com/office/powerpoint/2010/main" val="2261218406"/>
      </p:ext>
    </p:extLst>
  </p:cSld>
  <p:clrMapOvr>
    <a:masterClrMapping/>
  </p:clrMapOvr>
</p:sld>
</file>

<file path=ppt/theme/theme1.xml><?xml version="1.0" encoding="utf-8"?>
<a:theme xmlns:a="http://schemas.openxmlformats.org/drawingml/2006/main" name="Atlante">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{3B3F300D-118C-48B2-8F1A-3B4EBB5088E9}tf16401371</Template>
  <TotalTime>564</TotalTime>
  <Words>1234</Words>
  <Application>Microsoft Office PowerPoint</Application>
  <PresentationFormat>Widescreen</PresentationFormat>
  <Paragraphs>136</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Calibri Light</vt:lpstr>
      <vt:lpstr>Rockwell</vt:lpstr>
      <vt:lpstr>Wingdings</vt:lpstr>
      <vt:lpstr>Atlante</vt:lpstr>
      <vt:lpstr> Ospedale « Santa Maria della Pieta’» – NOLA U.O.C. Neurologia/ Stroke Unit Direttore: Dr. Pasquale Scala</vt:lpstr>
      <vt:lpstr>Ospedale  Santa Maria della Pietà -NOLA- Neurologia/Stroke Unit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Immagine Ospedale « Santa Maria della Pieta’» – NOLA Medicina specialistaica neurologica</dc:title>
  <dc:creator>or.areanolana.neurologia</dc:creator>
  <cp:lastModifiedBy>Rosaria Rea</cp:lastModifiedBy>
  <cp:revision>100</cp:revision>
  <cp:lastPrinted>2023-03-20T08:41:18Z</cp:lastPrinted>
  <dcterms:created xsi:type="dcterms:W3CDTF">2023-03-04T12:24:39Z</dcterms:created>
  <dcterms:modified xsi:type="dcterms:W3CDTF">2025-09-16T09:12:42Z</dcterms:modified>
</cp:coreProperties>
</file>