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82" r:id="rId6"/>
    <p:sldId id="261" r:id="rId7"/>
    <p:sldId id="262" r:id="rId8"/>
    <p:sldId id="263" r:id="rId9"/>
    <p:sldId id="277" r:id="rId10"/>
    <p:sldId id="278" r:id="rId11"/>
    <p:sldId id="279" r:id="rId12"/>
    <p:sldId id="280" r:id="rId13"/>
    <p:sldId id="281" r:id="rId14"/>
    <p:sldId id="264" r:id="rId15"/>
    <p:sldId id="283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89A176-380C-437E-99AF-391333577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095" y="2157537"/>
            <a:ext cx="8679915" cy="1748729"/>
          </a:xfrm>
        </p:spPr>
        <p:txBody>
          <a:bodyPr>
            <a:normAutofit/>
          </a:bodyPr>
          <a:lstStyle/>
          <a:p>
            <a:br>
              <a:rPr lang="it-IT" dirty="0"/>
            </a:br>
            <a:r>
              <a:rPr lang="it-IT" sz="2000" dirty="0"/>
              <a:t>Ospedale «</a:t>
            </a:r>
            <a:r>
              <a:rPr lang="it-IT" sz="1400" dirty="0"/>
              <a:t> </a:t>
            </a:r>
            <a:r>
              <a:rPr lang="it-IT" sz="2000" dirty="0"/>
              <a:t>Santa Maria della </a:t>
            </a:r>
            <a:r>
              <a:rPr lang="it-IT" sz="2000" dirty="0" err="1"/>
              <a:t>Pieta’</a:t>
            </a:r>
            <a:r>
              <a:rPr lang="it-IT" sz="2000" dirty="0"/>
              <a:t>» – NOLA</a:t>
            </a:r>
            <a:br>
              <a:rPr lang="it-IT" sz="2000" dirty="0"/>
            </a:br>
            <a:r>
              <a:rPr lang="it-IT" sz="2000" dirty="0"/>
              <a:t>U.O.C. Neurologia/ Stroke Unit</a:t>
            </a:r>
            <a:br>
              <a:rPr lang="it-IT" sz="2000" dirty="0"/>
            </a:br>
            <a:r>
              <a:rPr lang="it-IT" sz="2000" dirty="0"/>
              <a:t>Direttore: Dr. Pasquale Scala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6D52D3-8211-4931-8F0F-445D2E89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CARTA </a:t>
            </a:r>
          </a:p>
          <a:p>
            <a:r>
              <a:rPr lang="it-IT" sz="3200" dirty="0"/>
              <a:t>DEI SERVIZI</a:t>
            </a:r>
          </a:p>
        </p:txBody>
      </p:sp>
      <p:pic>
        <p:nvPicPr>
          <p:cNvPr id="6" name="Immagine 5" descr="ASLNA3SUD">
            <a:extLst>
              <a:ext uri="{FF2B5EF4-FFF2-40B4-BE49-F238E27FC236}">
                <a16:creationId xmlns:a16="http://schemas.microsoft.com/office/drawing/2014/main" id="{091E3237-A87D-4185-B313-88C4C1450EA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612" y="1262696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Mani Intrecciate Delle Ragazze, Contatto Delle Mani Immagine Stock - Immagine  di amore, bambini: 79399655">
            <a:extLst>
              <a:ext uri="{FF2B5EF4-FFF2-40B4-BE49-F238E27FC236}">
                <a16:creationId xmlns:a16="http://schemas.microsoft.com/office/drawing/2014/main" id="{FD3AC487-3886-49BE-8DB8-715C87718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6"/>
          <a:stretch/>
        </p:blipFill>
        <p:spPr bwMode="auto">
          <a:xfrm>
            <a:off x="5326247" y="2048615"/>
            <a:ext cx="1485613" cy="9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9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665" y="1048624"/>
            <a:ext cx="6281873" cy="4305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2600" dirty="0"/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Centro Epilessia: </a:t>
            </a:r>
          </a:p>
          <a:p>
            <a:pPr marL="0" indent="0" algn="just">
              <a:buNone/>
            </a:pPr>
            <a:r>
              <a:rPr lang="it-IT" dirty="0"/>
              <a:t>Diagnostica tramite visita neurologica dei possibili quadri clinici. Gli esami strumentali EEG in veglia e deprivazione di sonno e TC per inquadramento diagnostico, possono essere eseguiti presso P.O. con prenotazione facilitata. L’Ambulatorio è gestito dalla </a:t>
            </a:r>
            <a:r>
              <a:rPr lang="it-IT" b="1" dirty="0"/>
              <a:t>Dottoressa Anna Estraneo.</a:t>
            </a:r>
          </a:p>
          <a:p>
            <a:pPr marL="0" indent="0" algn="just">
              <a:buNone/>
            </a:pPr>
            <a:r>
              <a:rPr lang="it-IT" dirty="0"/>
              <a:t>Componente della commissione per il PDTA regionale sull’Epilessia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Codice prescrizione: 89130.002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40D65-7C08-4B43-A38B-7EC95A9EE46F}"/>
              </a:ext>
            </a:extLst>
          </p:cNvPr>
          <p:cNvSpPr txBox="1"/>
          <p:nvPr/>
        </p:nvSpPr>
        <p:spPr>
          <a:xfrm>
            <a:off x="1673857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D0AEF90-8274-524B-BA6A-C440CDD3F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28" y="1872194"/>
            <a:ext cx="1210835" cy="804459"/>
          </a:xfrm>
          <a:prstGeom prst="rect">
            <a:avLst/>
          </a:prstGeom>
        </p:spPr>
      </p:pic>
      <p:pic>
        <p:nvPicPr>
          <p:cNvPr id="8" name="Immagine 7" descr="ASLNA3SUD">
            <a:extLst>
              <a:ext uri="{FF2B5EF4-FFF2-40B4-BE49-F238E27FC236}">
                <a16:creationId xmlns:a16="http://schemas.microsoft.com/office/drawing/2014/main" id="{E3CAE615-3A32-164D-9C44-0ED24592DEC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270" y="1139872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758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235" y="897621"/>
            <a:ext cx="6281873" cy="48494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2600" dirty="0"/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Centro  per le Malattie Demielinizzanti:</a:t>
            </a:r>
          </a:p>
          <a:p>
            <a:pPr marL="0" indent="0" algn="just">
              <a:buNone/>
            </a:pPr>
            <a:r>
              <a:rPr lang="it-IT" dirty="0"/>
              <a:t>Diagnostica del paziente tramite la visita neurologica con quantificazione della disabilità neurologica. Tutto il percorso di diagnostica strumentale  viene organizzato attraverso richieste specifiche e indicazione sui i centri regionali di riferimento, inoltre presso la nostra U.O. è attivo  Day Hospital terapeutico per il trattamento cronico con immunoglobuline. L‘ambulatorio è gestito dalla </a:t>
            </a:r>
            <a:r>
              <a:rPr lang="it-IT" b="1" dirty="0"/>
              <a:t>dottoressa Lia Allegorico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Codice prescrizione: 89130.002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40D65-7C08-4B43-A38B-7EC95A9EE46F}"/>
              </a:ext>
            </a:extLst>
          </p:cNvPr>
          <p:cNvSpPr txBox="1"/>
          <p:nvPr/>
        </p:nvSpPr>
        <p:spPr>
          <a:xfrm>
            <a:off x="1673857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6D0DD1EB-5C80-784B-B2A2-073F558729E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825" y="1146787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50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827" y="397844"/>
            <a:ext cx="6544034" cy="634690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it-IT" sz="2600" dirty="0"/>
          </a:p>
          <a:p>
            <a:pPr marL="0" indent="0" algn="ctr">
              <a:buNone/>
            </a:pPr>
            <a:r>
              <a:rPr lang="it-IT" sz="1900" dirty="0">
                <a:solidFill>
                  <a:srgbClr val="FF0000"/>
                </a:solidFill>
              </a:rPr>
              <a:t>Servizio di Neurofisiopatologia clinica:</a:t>
            </a:r>
            <a:r>
              <a:rPr lang="it-IT" sz="1900" dirty="0"/>
              <a:t> </a:t>
            </a:r>
          </a:p>
          <a:p>
            <a:pPr marL="0" indent="0" algn="just">
              <a:buNone/>
            </a:pPr>
            <a:r>
              <a:rPr lang="it-IT" sz="1900" dirty="0"/>
              <a:t>che prevede esami ambulatoriali e procedure interne quali</a:t>
            </a:r>
          </a:p>
          <a:p>
            <a:pPr marL="0" indent="0" algn="just">
              <a:buNone/>
            </a:pPr>
            <a:r>
              <a:rPr lang="it-IT" sz="1900" dirty="0"/>
              <a:t>EEG per gli esterni e interni </a:t>
            </a:r>
          </a:p>
          <a:p>
            <a:pPr marL="0" indent="0" algn="just">
              <a:buNone/>
            </a:pPr>
            <a:r>
              <a:rPr lang="it-IT" sz="1900" dirty="0"/>
              <a:t>POTENZIALI EVOCATI  per gli interni, </a:t>
            </a:r>
          </a:p>
          <a:p>
            <a:pPr marL="0" indent="0" algn="just">
              <a:buNone/>
            </a:pPr>
            <a:r>
              <a:rPr lang="it-IT" sz="1900" dirty="0"/>
              <a:t>ECOCOLORDOPPLER TSA  </a:t>
            </a:r>
          </a:p>
          <a:p>
            <a:pPr marL="0" indent="0">
              <a:buNone/>
            </a:pPr>
            <a:r>
              <a:rPr lang="it-IT" sz="1900" dirty="0"/>
              <a:t>ECO COLOR DOPPLER TRANSCRANICO con e senza </a:t>
            </a:r>
            <a:r>
              <a:rPr lang="it-IT" sz="1900" dirty="0" err="1"/>
              <a:t>M.d.C.ecografico</a:t>
            </a:r>
            <a:r>
              <a:rPr lang="it-IT" sz="1900" dirty="0"/>
              <a:t> (</a:t>
            </a:r>
            <a:r>
              <a:rPr lang="it-IT" sz="1900" dirty="0" err="1"/>
              <a:t>Sonovue</a:t>
            </a:r>
            <a:r>
              <a:rPr lang="it-IT" sz="1900" dirty="0"/>
              <a:t>)  </a:t>
            </a:r>
          </a:p>
          <a:p>
            <a:pPr marL="0" indent="0" algn="just">
              <a:buNone/>
            </a:pPr>
            <a:r>
              <a:rPr lang="it-IT" sz="1900" dirty="0"/>
              <a:t>TEST DINAMICO per la ricerca del PFO. </a:t>
            </a:r>
          </a:p>
          <a:p>
            <a:pPr marL="0" indent="0" algn="just">
              <a:buNone/>
            </a:pPr>
            <a:r>
              <a:rPr lang="it-IT" sz="1900" dirty="0"/>
              <a:t>ACCERTAMENTO DELLA MORTE ENCEFALICA secondo normativa vigente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rgbClr val="FF0000"/>
                </a:solidFill>
              </a:rPr>
              <a:t>Codici prescrizioni: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rgbClr val="002060"/>
                </a:solidFill>
              </a:rPr>
              <a:t>EEG:  89140.001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rgbClr val="002060"/>
                </a:solidFill>
              </a:rPr>
              <a:t>TCCD:88712.003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rgbClr val="002060"/>
                </a:solidFill>
              </a:rPr>
              <a:t>Test Dinamico:88713.003</a:t>
            </a:r>
          </a:p>
          <a:p>
            <a:pPr marL="0" indent="0" algn="ctr">
              <a:buNone/>
            </a:pPr>
            <a:r>
              <a:rPr lang="it-IT" sz="1900" dirty="0">
                <a:solidFill>
                  <a:srgbClr val="002060"/>
                </a:solidFill>
              </a:rPr>
              <a:t> </a:t>
            </a:r>
            <a:r>
              <a:rPr lang="it-IT" sz="1600" dirty="0"/>
              <a:t>Tecnici di Neurofisiopatologia: Rosaria Rea, </a:t>
            </a:r>
            <a:r>
              <a:rPr lang="it-IT" sz="1600" dirty="0" err="1"/>
              <a:t>Polise</a:t>
            </a:r>
            <a:r>
              <a:rPr lang="it-IT" sz="1600" dirty="0"/>
              <a:t> Pasqualina</a:t>
            </a:r>
          </a:p>
          <a:p>
            <a:pPr marL="0" indent="0" algn="ctr">
              <a:buNone/>
            </a:pPr>
            <a:endParaRPr lang="it-IT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188821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40D65-7C08-4B43-A38B-7EC95A9EE46F}"/>
              </a:ext>
            </a:extLst>
          </p:cNvPr>
          <p:cNvSpPr txBox="1"/>
          <p:nvPr/>
        </p:nvSpPr>
        <p:spPr>
          <a:xfrm>
            <a:off x="1609205" y="5158978"/>
            <a:ext cx="2030428" cy="3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9736A900-09FC-C243-A3ED-0EE763DE506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897" y="1147626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CBEB75-28ED-4B28-9386-76F2F5882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652" y="4897418"/>
            <a:ext cx="1669562" cy="939964"/>
          </a:xfrm>
          <a:prstGeom prst="rect">
            <a:avLst/>
          </a:prstGeom>
          <a:effectLst>
            <a:reflection blurRad="1270000" endPos="95000" dist="50800" dir="5400000" sy="-100000" algn="bl" rotWithShape="0"/>
            <a:softEdge rad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1F398F-09AB-4F2C-86E6-8D0E7754A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277" y="4091307"/>
            <a:ext cx="1657448" cy="933144"/>
          </a:xfrm>
          <a:prstGeom prst="rect">
            <a:avLst/>
          </a:prstGeom>
          <a:effectLst>
            <a:reflection blurRad="393700" stA="45000" endPos="65000" dist="50800" dir="5400000" sy="-100000" algn="bl" rotWithShape="0"/>
          </a:effectLst>
        </p:spPr>
      </p:pic>
      <p:sp>
        <p:nvSpPr>
          <p:cNvPr id="10" name="AutoShape 2" descr="Elettroencefalogramma Foto Stock, Elettroencefalogramma Immagini |  Depositphotos">
            <a:extLst>
              <a:ext uri="{FF2B5EF4-FFF2-40B4-BE49-F238E27FC236}">
                <a16:creationId xmlns:a16="http://schemas.microsoft.com/office/drawing/2014/main" id="{A1EB822B-21FB-434A-A8F3-E4F7675FF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8" name="Picture 4" descr="Le onde del sogno - OggiScienza">
            <a:extLst>
              <a:ext uri="{FF2B5EF4-FFF2-40B4-BE49-F238E27FC236}">
                <a16:creationId xmlns:a16="http://schemas.microsoft.com/office/drawing/2014/main" id="{AD3CDDF3-877E-49F6-A0B1-812641CE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130" y="4671424"/>
            <a:ext cx="542384" cy="4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61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7" y="63745"/>
            <a:ext cx="6281873" cy="6062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2600" dirty="0"/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Ambulatorio neurologico generale</a:t>
            </a:r>
            <a:r>
              <a:rPr lang="it-IT" dirty="0"/>
              <a:t>:</a:t>
            </a:r>
          </a:p>
          <a:p>
            <a:pPr marL="0" indent="0" algn="just">
              <a:buNone/>
            </a:pPr>
            <a:r>
              <a:rPr lang="it-IT" b="1" dirty="0"/>
              <a:t>Dottore Giovanni Luminelli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Codice prescrizione: 89130.002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40D65-7C08-4B43-A38B-7EC95A9EE46F}"/>
              </a:ext>
            </a:extLst>
          </p:cNvPr>
          <p:cNvSpPr txBox="1"/>
          <p:nvPr/>
        </p:nvSpPr>
        <p:spPr>
          <a:xfrm>
            <a:off x="1623523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4A94213E-8D44-C348-9238-B4A02F6848B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75" y="1147626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23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931" y="953035"/>
            <a:ext cx="5764201" cy="4557859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Presso la U.O.C.  vengono posizionati P.I.C.C. e </a:t>
            </a:r>
            <a:r>
              <a:rPr lang="it-IT" dirty="0" err="1"/>
              <a:t>Midline</a:t>
            </a:r>
            <a:r>
              <a:rPr lang="it-IT" dirty="0"/>
              <a:t> ai pazienti ricoverati per la salvaguardia del patrimonio venoso.</a:t>
            </a:r>
          </a:p>
          <a:p>
            <a:pPr marL="0" indent="0" algn="just">
              <a:buNone/>
            </a:pPr>
            <a:r>
              <a:rPr lang="it-IT" dirty="0"/>
              <a:t>Coordinato: Vincenzo Ferrara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29FBDE-18C4-C144-B1E7-7BA2D46B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61647" y="1943115"/>
            <a:ext cx="1152944" cy="864356"/>
          </a:xfrm>
          <a:prstGeom prst="rect">
            <a:avLst/>
          </a:prstGeom>
        </p:spPr>
      </p:pic>
      <p:pic>
        <p:nvPicPr>
          <p:cNvPr id="6" name="Immagine 5" descr="ASLNA3SUD">
            <a:extLst>
              <a:ext uri="{FF2B5EF4-FFF2-40B4-BE49-F238E27FC236}">
                <a16:creationId xmlns:a16="http://schemas.microsoft.com/office/drawing/2014/main" id="{DC540795-1EA6-0147-8674-36A2E0FC7F2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9786" y="1141225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963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931" y="953035"/>
            <a:ext cx="5764201" cy="1261659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LE NOSTRE ATTIVITA’ DI SCREENING SUL TERRITORIO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6" name="Immagine 5" descr="ASLNA3SUD">
            <a:extLst>
              <a:ext uri="{FF2B5EF4-FFF2-40B4-BE49-F238E27FC236}">
                <a16:creationId xmlns:a16="http://schemas.microsoft.com/office/drawing/2014/main" id="{DC540795-1EA6-0147-8674-36A2E0FC7F2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786" y="1141225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ISEGNO DEL NEURONE Foto stock - Alamy">
            <a:extLst>
              <a:ext uri="{FF2B5EF4-FFF2-40B4-BE49-F238E27FC236}">
                <a16:creationId xmlns:a16="http://schemas.microsoft.com/office/drawing/2014/main" id="{21115E32-FB96-4A86-ABBB-24D5DC956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1142476-4C9C-4B9B-AFC7-E46EFB0B53BD}"/>
              </a:ext>
            </a:extLst>
          </p:cNvPr>
          <p:cNvSpPr txBox="1"/>
          <p:nvPr/>
        </p:nvSpPr>
        <p:spPr>
          <a:xfrm>
            <a:off x="5352176" y="2843868"/>
            <a:ext cx="460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NOTA BENE INSERIRE FOTO SCREENING</a:t>
            </a:r>
          </a:p>
        </p:txBody>
      </p:sp>
    </p:spTree>
    <p:extLst>
      <p:ext uri="{BB962C8B-B14F-4D97-AF65-F5344CB8AC3E}">
        <p14:creationId xmlns:p14="http://schemas.microsoft.com/office/powerpoint/2010/main" val="11572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A9BF5-2E10-405A-BF00-991C2C72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2274424"/>
            <a:ext cx="3498979" cy="2456442"/>
          </a:xfrm>
        </p:spPr>
        <p:txBody>
          <a:bodyPr>
            <a:normAutofit/>
          </a:bodyPr>
          <a:lstStyle/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7B42F4-0719-4BF2-BACF-D7D3C20F3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284" y="551516"/>
            <a:ext cx="6281873" cy="5248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600" dirty="0"/>
              <a:t>CARTA DEI SERVIZI</a:t>
            </a: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La Carta dei Servizi della U.O.C. Neurologia e Stroke Unit dell’ Ospedale di Nola è il documento che illustra le attività e l’offerta dei servizi per la salute a disposizione degli utenti. </a:t>
            </a:r>
          </a:p>
          <a:p>
            <a:pPr marL="0" indent="0" algn="just">
              <a:buNone/>
            </a:pPr>
            <a:r>
              <a:rPr lang="it-IT" dirty="0"/>
              <a:t>Le attività sono indirizzate alla diagnosi , all’assistenza e alla terapia delle malattie neurologiche acute e croniche. L’U.O. dispone di posti letto monitorati per i ricoveri d’urgenza,  2 posti letto di isolamento e 1 posto letto di Day Hospital.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052" name="Picture 4" descr="DISEGNO DEL NEURONE Foto stock - Alamy">
            <a:extLst>
              <a:ext uri="{FF2B5EF4-FFF2-40B4-BE49-F238E27FC236}">
                <a16:creationId xmlns:a16="http://schemas.microsoft.com/office/drawing/2014/main" id="{5D11AE17-3D7E-4E52-B3C4-0A768C0C2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201700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0CC6CC-0625-4D35-A0AB-617BA6D740EA}"/>
              </a:ext>
            </a:extLst>
          </p:cNvPr>
          <p:cNvSpPr txBox="1"/>
          <p:nvPr/>
        </p:nvSpPr>
        <p:spPr>
          <a:xfrm>
            <a:off x="1704477" y="5198648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4FF7A148-E7F0-5C40-882C-6C5F8646224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517" y="1127455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D15DBEE-623E-4827-B4F7-56250500A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966829" y="400466"/>
            <a:ext cx="1420145" cy="11225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4526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513" y="1039085"/>
            <a:ext cx="4987764" cy="123533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dirty="0"/>
              <a:t>U.O.C.  NEUROLOGIA/STROKE UNIT</a:t>
            </a:r>
          </a:p>
          <a:p>
            <a:pPr marL="0" indent="0" algn="ctr">
              <a:buNone/>
            </a:pPr>
            <a:r>
              <a:rPr lang="it-IT" sz="2600" dirty="0"/>
              <a:t> </a:t>
            </a:r>
            <a:r>
              <a:rPr lang="it-IT" sz="1900" dirty="0"/>
              <a:t>Il personale:</a:t>
            </a:r>
          </a:p>
          <a:p>
            <a:pPr marL="0" indent="0" algn="ctr">
              <a:buNone/>
            </a:pPr>
            <a:r>
              <a:rPr lang="it-IT" sz="1500" dirty="0">
                <a:solidFill>
                  <a:srgbClr val="FF0000"/>
                </a:solidFill>
              </a:rPr>
              <a:t>Direttore: Dr. Pasquale Scala</a:t>
            </a:r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</a:t>
            </a:r>
            <a:r>
              <a:rPr lang="it-IT" sz="2000"/>
              <a:t>/Stroke Unit</a:t>
            </a:r>
            <a:endParaRPr lang="it-IT" sz="2000" dirty="0"/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1FEE9F-6D43-498B-A95B-FD09F0647F9D}"/>
              </a:ext>
            </a:extLst>
          </p:cNvPr>
          <p:cNvSpPr txBox="1"/>
          <p:nvPr/>
        </p:nvSpPr>
        <p:spPr>
          <a:xfrm>
            <a:off x="1731371" y="5225542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F6D8252B-AA60-F540-8B54-712477FB1EA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3048" y="1114008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34110D-DE35-4F6C-ABCD-E7603A731BFA}"/>
              </a:ext>
            </a:extLst>
          </p:cNvPr>
          <p:cNvSpPr txBox="1"/>
          <p:nvPr/>
        </p:nvSpPr>
        <p:spPr>
          <a:xfrm>
            <a:off x="4967859" y="2105637"/>
            <a:ext cx="17685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Dirigenti Medici:</a:t>
            </a:r>
          </a:p>
          <a:p>
            <a:r>
              <a:rPr lang="it-IT" sz="1200" dirty="0"/>
              <a:t>Luminelli Giovanni</a:t>
            </a:r>
          </a:p>
          <a:p>
            <a:r>
              <a:rPr lang="it-IT" sz="1200" dirty="0"/>
              <a:t>Loreto Vincenzo</a:t>
            </a:r>
          </a:p>
          <a:p>
            <a:r>
              <a:rPr lang="it-IT" sz="1200" dirty="0"/>
              <a:t>Estraneo Anna</a:t>
            </a:r>
          </a:p>
          <a:p>
            <a:r>
              <a:rPr lang="it-IT" sz="1200" dirty="0"/>
              <a:t>Allegorico Lia</a:t>
            </a:r>
          </a:p>
          <a:p>
            <a:endParaRPr lang="it-IT" sz="1200" dirty="0"/>
          </a:p>
          <a:p>
            <a:r>
              <a:rPr lang="it-IT" sz="1200" b="1" dirty="0">
                <a:solidFill>
                  <a:srgbClr val="FF0000"/>
                </a:solidFill>
              </a:rPr>
              <a:t>Tecnici di neurofisiopatologia:</a:t>
            </a:r>
          </a:p>
          <a:p>
            <a:r>
              <a:rPr lang="it-IT" sz="1200" dirty="0"/>
              <a:t>Rea Rosaria</a:t>
            </a:r>
          </a:p>
          <a:p>
            <a:r>
              <a:rPr lang="it-IT" sz="1200" dirty="0" err="1"/>
              <a:t>Polise</a:t>
            </a:r>
            <a:r>
              <a:rPr lang="it-IT" sz="1200" dirty="0"/>
              <a:t> Pasqualina</a:t>
            </a:r>
          </a:p>
          <a:p>
            <a:endParaRPr lang="it-IT" sz="1200" dirty="0"/>
          </a:p>
          <a:p>
            <a:r>
              <a:rPr lang="it-IT" sz="1200" b="1" dirty="0">
                <a:solidFill>
                  <a:srgbClr val="FF0000"/>
                </a:solidFill>
              </a:rPr>
              <a:t>Infermiere</a:t>
            </a:r>
          </a:p>
          <a:p>
            <a:r>
              <a:rPr lang="it-IT" sz="1200" dirty="0"/>
              <a:t>Day Hospital e Ambulatorio</a:t>
            </a:r>
          </a:p>
          <a:p>
            <a:r>
              <a:rPr lang="it-IT" sz="1200" dirty="0"/>
              <a:t>Poletto Silvia</a:t>
            </a:r>
          </a:p>
          <a:p>
            <a:endParaRPr lang="it-IT" sz="1200" dirty="0"/>
          </a:p>
          <a:p>
            <a:endParaRPr lang="it-IT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F0FA7E-6D9E-471E-BADE-E8BE502AEB92}"/>
              </a:ext>
            </a:extLst>
          </p:cNvPr>
          <p:cNvSpPr txBox="1"/>
          <p:nvPr/>
        </p:nvSpPr>
        <p:spPr>
          <a:xfrm>
            <a:off x="7082652" y="2105637"/>
            <a:ext cx="21495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Infermieri:</a:t>
            </a:r>
          </a:p>
          <a:p>
            <a:r>
              <a:rPr lang="it-IT" sz="1200" dirty="0" err="1"/>
              <a:t>Coord</a:t>
            </a:r>
            <a:r>
              <a:rPr lang="it-IT" sz="1200" dirty="0"/>
              <a:t>. Vincenzo Ferrara</a:t>
            </a:r>
          </a:p>
          <a:p>
            <a:r>
              <a:rPr lang="it-IT" sz="1200" dirty="0"/>
              <a:t>Miele Giuseppina</a:t>
            </a:r>
          </a:p>
          <a:p>
            <a:r>
              <a:rPr lang="it-IT" sz="1200" dirty="0"/>
              <a:t>Sommese Antonio</a:t>
            </a:r>
          </a:p>
          <a:p>
            <a:r>
              <a:rPr lang="it-IT" sz="1200" dirty="0"/>
              <a:t>Bernucci Rosaria</a:t>
            </a:r>
          </a:p>
          <a:p>
            <a:r>
              <a:rPr lang="it-IT" sz="1200" dirty="0"/>
              <a:t>Guerriero Antonia</a:t>
            </a:r>
          </a:p>
          <a:p>
            <a:r>
              <a:rPr lang="it-IT" sz="1200" dirty="0"/>
              <a:t>Franzese Consiglia</a:t>
            </a:r>
          </a:p>
          <a:p>
            <a:r>
              <a:rPr lang="it-IT" sz="1200" dirty="0"/>
              <a:t>Ambrosino Nunzia</a:t>
            </a:r>
          </a:p>
          <a:p>
            <a:r>
              <a:rPr lang="it-IT" sz="1200" dirty="0"/>
              <a:t>Margarita Maria Anna</a:t>
            </a:r>
          </a:p>
          <a:p>
            <a:r>
              <a:rPr lang="it-IT" sz="1200" dirty="0"/>
              <a:t>Ranieri Maddalena</a:t>
            </a:r>
          </a:p>
          <a:p>
            <a:r>
              <a:rPr lang="it-IT" sz="1200" dirty="0"/>
              <a:t>Lamberti Enrico</a:t>
            </a:r>
          </a:p>
          <a:p>
            <a:r>
              <a:rPr lang="it-IT" sz="1200" dirty="0"/>
              <a:t>Ammirati Romina</a:t>
            </a:r>
          </a:p>
          <a:p>
            <a:r>
              <a:rPr lang="it-IT" sz="1200" dirty="0"/>
              <a:t>Aprile Milena</a:t>
            </a:r>
          </a:p>
          <a:p>
            <a:r>
              <a:rPr lang="it-IT" sz="1200" dirty="0"/>
              <a:t>Perrotti Iolanda</a:t>
            </a:r>
          </a:p>
          <a:p>
            <a:r>
              <a:rPr lang="it-IT" sz="1200" dirty="0"/>
              <a:t>Russo Luigi</a:t>
            </a:r>
          </a:p>
          <a:p>
            <a:r>
              <a:rPr lang="it-IT" sz="1200" dirty="0" err="1"/>
              <a:t>Stieven</a:t>
            </a:r>
            <a:r>
              <a:rPr lang="it-IT" sz="1200" dirty="0"/>
              <a:t> Anna</a:t>
            </a:r>
          </a:p>
          <a:p>
            <a:endParaRPr lang="it-IT" sz="1200" dirty="0"/>
          </a:p>
          <a:p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B0F2CB-CF72-4303-8BA9-DEBE06DBA4DC}"/>
              </a:ext>
            </a:extLst>
          </p:cNvPr>
          <p:cNvSpPr txBox="1"/>
          <p:nvPr/>
        </p:nvSpPr>
        <p:spPr>
          <a:xfrm>
            <a:off x="9312998" y="2119922"/>
            <a:ext cx="2149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Operatori Socio Sanitari:</a:t>
            </a:r>
          </a:p>
          <a:p>
            <a:r>
              <a:rPr lang="it-IT" sz="1200" dirty="0"/>
              <a:t>Strino Valentina</a:t>
            </a:r>
          </a:p>
          <a:p>
            <a:r>
              <a:rPr lang="it-IT" sz="1200" dirty="0"/>
              <a:t>Marro Rosario</a:t>
            </a:r>
          </a:p>
          <a:p>
            <a:r>
              <a:rPr lang="it-IT" sz="1200" dirty="0" err="1"/>
              <a:t>Guardasole</a:t>
            </a:r>
            <a:r>
              <a:rPr lang="it-IT" sz="1200" dirty="0"/>
              <a:t> Antonio</a:t>
            </a:r>
          </a:p>
          <a:p>
            <a:r>
              <a:rPr lang="it-IT" sz="1200" dirty="0"/>
              <a:t>Palumbo Melania</a:t>
            </a:r>
          </a:p>
          <a:p>
            <a:r>
              <a:rPr lang="it-IT" sz="1200" dirty="0"/>
              <a:t>Puzzi Nicola</a:t>
            </a:r>
          </a:p>
          <a:p>
            <a:r>
              <a:rPr lang="it-IT" sz="1200" dirty="0" err="1"/>
              <a:t>Vasaturo</a:t>
            </a:r>
            <a:r>
              <a:rPr lang="it-IT" sz="1200" dirty="0"/>
              <a:t> Raffaele</a:t>
            </a:r>
          </a:p>
          <a:p>
            <a:r>
              <a:rPr lang="it-IT" sz="1200" dirty="0"/>
              <a:t>Papa Pasqualina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29256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759" y="386865"/>
            <a:ext cx="7212168" cy="5821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/>
              <a:t>I NOSTRI VALORI</a:t>
            </a:r>
          </a:p>
          <a:p>
            <a:pPr marL="0" indent="0" algn="just">
              <a:buNone/>
            </a:pPr>
            <a:r>
              <a:rPr lang="it-IT" sz="1500" dirty="0"/>
              <a:t>L’impegno di chi opera nel reparto è ispirato ai seguenti valori e alla loro piena realizzazione nell’ambito di ogni sua attività</a:t>
            </a:r>
            <a:endParaRPr lang="it-IT" sz="15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L’eccellenza</a:t>
            </a:r>
            <a:r>
              <a:rPr lang="it-IT" sz="1500" dirty="0">
                <a:solidFill>
                  <a:srgbClr val="FF0000"/>
                </a:solidFill>
              </a:rPr>
              <a:t> </a:t>
            </a:r>
            <a:r>
              <a:rPr lang="it-IT" sz="1500" dirty="0"/>
              <a:t>intesa come continua tensione al raggiungimento del massimo livello di qualità in ogni situazione, a cui devono essere orientati professionalità, ricerca, tecnologia e comportamenti.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La centralità della persona </a:t>
            </a:r>
            <a:r>
              <a:rPr lang="it-IT" sz="1500" dirty="0"/>
              <a:t>intesa come pieno riconoscimento e rispetto della dignità della persona (paziente adulto o pediatrico, genitore, operatore). Ogni estensione dell’attività di assistenza scientifica e tecnologica dev’essere improntata al servizio della persona e del suo bene completo e integrale</a:t>
            </a:r>
            <a:r>
              <a:rPr lang="it-IT" sz="1500" dirty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L’assistenza traslazionale, </a:t>
            </a:r>
            <a:r>
              <a:rPr lang="it-IT" sz="1500" dirty="0"/>
              <a:t>improntata ai valori etici e della persona umana;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Competenza, disponibilità e attenzione </a:t>
            </a:r>
            <a:r>
              <a:rPr lang="it-IT" sz="1500" dirty="0"/>
              <a:t>ai bisogni dei pazienti e delle famiglie.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32A063-B6CD-4F14-81FA-8E4B719369C1}"/>
              </a:ext>
            </a:extLst>
          </p:cNvPr>
          <p:cNvSpPr txBox="1"/>
          <p:nvPr/>
        </p:nvSpPr>
        <p:spPr>
          <a:xfrm>
            <a:off x="1758265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DCE754BB-1B14-9547-AC60-8D6AE55D521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254" y="1134747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66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482" y="0"/>
            <a:ext cx="7212168" cy="5990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/>
              <a:t>I NOSTRI VALORI</a:t>
            </a:r>
            <a:endParaRPr lang="it-IT" sz="2100" dirty="0"/>
          </a:p>
          <a:p>
            <a:pPr marL="0" indent="0" algn="just">
              <a:buNone/>
            </a:pPr>
            <a:r>
              <a:rPr lang="it-IT" sz="2400" dirty="0"/>
              <a:t>MISSIONE</a:t>
            </a:r>
            <a:endParaRPr lang="it-IT" sz="1600" dirty="0"/>
          </a:p>
          <a:p>
            <a:pPr marL="0" indent="0" algn="just">
              <a:buNone/>
            </a:pPr>
            <a:r>
              <a:rPr lang="it-IT" sz="1600" dirty="0"/>
              <a:t>La missione del reparto è quella di portare ai propri utenti l’alta specializzazione in neurologia e la forte vocazione all’integrazione tra ricerca e clinica grazie alla competenza medico scientifica e alla tensione all’innovazione dei suoi medici e operatori sanitari</a:t>
            </a:r>
          </a:p>
          <a:p>
            <a:pPr marL="0" indent="0" algn="just">
              <a:buNone/>
            </a:pPr>
            <a:r>
              <a:rPr lang="it-IT" sz="2400" dirty="0"/>
              <a:t>VISIONE</a:t>
            </a:r>
            <a:endParaRPr lang="it-IT" dirty="0"/>
          </a:p>
          <a:p>
            <a:pPr marL="0" indent="0" algn="just">
              <a:buNone/>
            </a:pPr>
            <a:r>
              <a:rPr lang="it-IT" sz="1500" dirty="0"/>
              <a:t>L’attività del reparto è orientata a pianificare sul territorio un’offerta specialistica nel percorso diagnostico terapeutico e con caratteristiche di appropriatezza, efficacia, adeguatezza e qualità, nell’intento di contribuire a creare una rete con i servizi sanitari locali sempre più </a:t>
            </a:r>
            <a:r>
              <a:rPr lang="it-IT" sz="1500" dirty="0" err="1"/>
              <a:t>interconessa</a:t>
            </a:r>
            <a:r>
              <a:rPr lang="it-IT" sz="1500" dirty="0"/>
              <a:t> e attenta a percepire i bisogni della collettività e mutamenti della società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32A063-B6CD-4F14-81FA-8E4B719369C1}"/>
              </a:ext>
            </a:extLst>
          </p:cNvPr>
          <p:cNvSpPr txBox="1"/>
          <p:nvPr/>
        </p:nvSpPr>
        <p:spPr>
          <a:xfrm>
            <a:off x="1758265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DCE754BB-1B14-9547-AC60-8D6AE55D521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254" y="1134747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433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12" y="570091"/>
            <a:ext cx="6281873" cy="340866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COME POTETE RAGGIUNGERCI</a:t>
            </a:r>
          </a:p>
          <a:p>
            <a:pPr marL="0" indent="0" algn="ctr">
              <a:buNone/>
            </a:pPr>
            <a:r>
              <a:rPr lang="it-IT" sz="1600" dirty="0"/>
              <a:t>P.O. « Santa Maria della Pietà» - </a:t>
            </a:r>
          </a:p>
          <a:p>
            <a:pPr marL="0" indent="0" algn="ctr">
              <a:buNone/>
            </a:pPr>
            <a:r>
              <a:rPr lang="it-IT" sz="1600" dirty="0"/>
              <a:t>II piano</a:t>
            </a:r>
          </a:p>
          <a:p>
            <a:pPr marL="0" indent="0" algn="ctr">
              <a:buNone/>
            </a:pPr>
            <a:r>
              <a:rPr lang="it-IT" sz="1600" dirty="0"/>
              <a:t>(NEUROLOGIA/STROKE UNIT)</a:t>
            </a:r>
          </a:p>
          <a:p>
            <a:pPr marL="0" indent="0" algn="ctr">
              <a:buNone/>
            </a:pPr>
            <a:r>
              <a:rPr lang="it-IT" sz="1600" dirty="0"/>
              <a:t>Via delle Repubbliche   NOLA</a:t>
            </a:r>
          </a:p>
          <a:p>
            <a:pPr marL="0" indent="0">
              <a:buNone/>
            </a:pPr>
            <a:endParaRPr lang="it-IT" sz="105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CCC6BA-55A2-410D-933B-169DA20BAA01}"/>
              </a:ext>
            </a:extLst>
          </p:cNvPr>
          <p:cNvSpPr txBox="1"/>
          <p:nvPr/>
        </p:nvSpPr>
        <p:spPr>
          <a:xfrm>
            <a:off x="1655233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1026" name="Picture 2" descr="Ospedale Santa Maria della Pietà Nola orari di apertura Via della  Repubblica 7 | Trova Aperto">
            <a:extLst>
              <a:ext uri="{FF2B5EF4-FFF2-40B4-BE49-F238E27FC236}">
                <a16:creationId xmlns:a16="http://schemas.microsoft.com/office/drawing/2014/main" id="{D544D1F1-ECB1-4EE8-B1B0-40CBE12A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89" y="3308953"/>
            <a:ext cx="5722419" cy="19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4C664346-093C-8F45-9E12-D83E87F984C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305" y="1147626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05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279" y="411060"/>
            <a:ext cx="6115573" cy="54192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dirty="0"/>
              <a:t>INFORMAZIONI</a:t>
            </a:r>
          </a:p>
          <a:p>
            <a:pPr marL="0" indent="0" algn="just">
              <a:buNone/>
            </a:pPr>
            <a:r>
              <a:rPr lang="it-IT" sz="1600" dirty="0"/>
              <a:t>Il reparto oltre all’attività di degenza offre la possibilità di sottoporsi a visite mediche specialistiche ed esami diagnostici di primo livello in regime ambulatoriale. Per accedere alle prestazioni del reparto occorre l’impegnativa del medico curante.</a:t>
            </a:r>
          </a:p>
          <a:p>
            <a:pPr marL="0" indent="0" algn="ctr">
              <a:buNone/>
            </a:pPr>
            <a:r>
              <a:rPr lang="it-IT" sz="2000" dirty="0"/>
              <a:t>PRENOTAZIONI</a:t>
            </a:r>
          </a:p>
          <a:p>
            <a:pPr marL="0" indent="0">
              <a:buNone/>
            </a:pPr>
            <a:r>
              <a:rPr lang="it-IT" sz="1600" dirty="0"/>
              <a:t>Presso il CUP dell’Ospedale negli orari di apertura (dal </a:t>
            </a:r>
            <a:r>
              <a:rPr lang="it-IT" sz="1600" dirty="0" err="1"/>
              <a:t>lunedi</a:t>
            </a:r>
            <a:r>
              <a:rPr lang="it-IT" sz="1600" dirty="0"/>
              <a:t> al </a:t>
            </a:r>
            <a:r>
              <a:rPr lang="it-IT" sz="1600" dirty="0" err="1"/>
              <a:t>venerdi</a:t>
            </a:r>
            <a:r>
              <a:rPr lang="it-IT" sz="1600" dirty="0"/>
              <a:t> 09,00 /12,00)  e per telefono: 081 9633169</a:t>
            </a:r>
          </a:p>
          <a:p>
            <a:pPr marL="0" indent="0">
              <a:buNone/>
            </a:pPr>
            <a:r>
              <a:rPr lang="it-IT" sz="1600" dirty="0"/>
              <a:t>Per APP </a:t>
            </a:r>
          </a:p>
          <a:p>
            <a:pPr marL="0" indent="0">
              <a:buNone/>
            </a:pPr>
            <a:r>
              <a:rPr lang="it-IT" sz="1600" dirty="0"/>
              <a:t>Collegandosi al sito: www.ecupt.it</a:t>
            </a:r>
          </a:p>
          <a:p>
            <a:pPr marL="0" indent="0">
              <a:buNone/>
            </a:pPr>
            <a:r>
              <a:rPr lang="it-IT" sz="1600" dirty="0"/>
              <a:t>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39750" y="219692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137305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ECB8E1-2699-4269-BF93-A5F5A6EC353F}"/>
              </a:ext>
            </a:extLst>
          </p:cNvPr>
          <p:cNvSpPr txBox="1"/>
          <p:nvPr/>
        </p:nvSpPr>
        <p:spPr>
          <a:xfrm>
            <a:off x="1758265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 descr="ASLNA3SUD">
            <a:extLst>
              <a:ext uri="{FF2B5EF4-FFF2-40B4-BE49-F238E27FC236}">
                <a16:creationId xmlns:a16="http://schemas.microsoft.com/office/drawing/2014/main" id="{D663D25C-354F-6249-90BF-663DBDFAAAC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305" y="1147626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E273B1-442D-4697-8603-DCC1D508E3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" t="5115" r="6530" b="7135"/>
          <a:stretch/>
        </p:blipFill>
        <p:spPr>
          <a:xfrm rot="5400000">
            <a:off x="2107809" y="1822490"/>
            <a:ext cx="962859" cy="90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-CUPT - Applicazione - iTunes Italia">
            <a:extLst>
              <a:ext uri="{FF2B5EF4-FFF2-40B4-BE49-F238E27FC236}">
                <a16:creationId xmlns:a16="http://schemas.microsoft.com/office/drawing/2014/main" id="{38BA1C88-5A6A-47BB-94B9-3EDEA697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66" y="4093166"/>
            <a:ext cx="517334" cy="51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4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389" y="281859"/>
            <a:ext cx="6281873" cy="6062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2600" dirty="0"/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Centro di Cefalea: </a:t>
            </a:r>
          </a:p>
          <a:p>
            <a:pPr marL="0" indent="0" algn="just">
              <a:buNone/>
            </a:pPr>
            <a:r>
              <a:rPr lang="it-IT" dirty="0"/>
              <a:t>Diagnostica di tutti i tipi di cefalee, con prima valutazione, compilazione del diario della cefalea, e prescrizioni farmacologiche. In casi selezionati, il percorso diagnostico terapeutico consente di essere inseriti nel programma di trattamento con metodiche avanzate quali tossina botulinica. L’ambulatorio gestito dal Dottore </a:t>
            </a:r>
            <a:r>
              <a:rPr lang="it-IT" b="1" dirty="0"/>
              <a:t>Vincenzo Loreto </a:t>
            </a:r>
            <a:r>
              <a:rPr lang="it-IT" dirty="0"/>
              <a:t>è inserito tra i centri </a:t>
            </a:r>
            <a:r>
              <a:rPr lang="it-IT" dirty="0" err="1"/>
              <a:t>prescrittori</a:t>
            </a:r>
            <a:r>
              <a:rPr lang="it-IT" dirty="0"/>
              <a:t> regionali per la terapia con anticorpi monoclonali anti CGRP approvati  per la profilassi dell’emicrania episodica e cronica. L’ambulatorio per la diagnosi e la terapia della cefalea ha aderito all’iniziativa  «Percorsi al femminile per l’emicrania» della FONDAZIONE ONDA</a:t>
            </a:r>
          </a:p>
          <a:p>
            <a:pPr marL="0" indent="0" algn="just">
              <a:buNone/>
            </a:pPr>
            <a:r>
              <a:rPr lang="it-IT" dirty="0"/>
              <a:t>Componente rete GOM oncologica  Asl Napoli3sud 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Codice prescrizione: 89700.63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40D65-7C08-4B43-A38B-7EC95A9EE46F}"/>
              </a:ext>
            </a:extLst>
          </p:cNvPr>
          <p:cNvSpPr txBox="1"/>
          <p:nvPr/>
        </p:nvSpPr>
        <p:spPr>
          <a:xfrm>
            <a:off x="1687925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A456EB-3E66-A744-9F24-2C17E3B5B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51"/>
          <a:stretch/>
        </p:blipFill>
        <p:spPr>
          <a:xfrm>
            <a:off x="2139850" y="1846983"/>
            <a:ext cx="961928" cy="987573"/>
          </a:xfrm>
          <a:prstGeom prst="rect">
            <a:avLst/>
          </a:prstGeom>
        </p:spPr>
      </p:pic>
      <p:pic>
        <p:nvPicPr>
          <p:cNvPr id="8" name="Immagine 7" descr="ASLNA3SUD">
            <a:extLst>
              <a:ext uri="{FF2B5EF4-FFF2-40B4-BE49-F238E27FC236}">
                <a16:creationId xmlns:a16="http://schemas.microsoft.com/office/drawing/2014/main" id="{FC12AD7D-0443-6C43-B0EB-90BCCD1A7EA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0651" y="1114661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23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A9845-4CF0-40C7-B060-CB559F3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000" y="567084"/>
            <a:ext cx="6281873" cy="60623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it-IT" sz="2600" dirty="0"/>
          </a:p>
          <a:p>
            <a:pPr marL="0" indent="0" algn="just">
              <a:buNone/>
            </a:pPr>
            <a:r>
              <a:rPr lang="it-IT" dirty="0" err="1">
                <a:solidFill>
                  <a:srgbClr val="FF0000"/>
                </a:solidFill>
              </a:rPr>
              <a:t>Stroke</a:t>
            </a:r>
            <a:r>
              <a:rPr lang="it-IT" dirty="0">
                <a:solidFill>
                  <a:srgbClr val="FF0000"/>
                </a:solidFill>
              </a:rPr>
              <a:t> Unit e Ambulatorio Malattie cerebrovascolari</a:t>
            </a:r>
            <a:r>
              <a:rPr lang="it-IT" dirty="0"/>
              <a:t>: </a:t>
            </a:r>
          </a:p>
          <a:p>
            <a:pPr marL="0" indent="0" algn="just">
              <a:buNone/>
            </a:pPr>
            <a:r>
              <a:rPr lang="it-IT" dirty="0"/>
              <a:t>presso la U.O.C. è stato attivato da circa un anno il trattamento con Trombolisi per i pazienti affetti da malattia cerebrovascolare acuta ischemica in posto letto monitorato; è  prevista a breve l’apertura di un’area di terapia subintensiva  con posti letto monitorati. Gli interventi di </a:t>
            </a:r>
            <a:r>
              <a:rPr lang="it-IT" dirty="0" err="1"/>
              <a:t>trombectomia</a:t>
            </a:r>
            <a:r>
              <a:rPr lang="it-IT" dirty="0"/>
              <a:t> meccanica sono garantiti attualmente presso </a:t>
            </a:r>
            <a:r>
              <a:rPr lang="it-IT" dirty="0" err="1"/>
              <a:t>Hub</a:t>
            </a:r>
            <a:r>
              <a:rPr lang="it-IT" dirty="0"/>
              <a:t> competente. I pazienti dimessi che hanno necessita di riabilitazione vengono inviati direttamente ai Centri Riabilitativi in relazione al livello di intensità della riabilitazione. I pazienti dimessi a domicilio vengono presi incarico per i monitoraggi ambulatoriali successivi, secondo indicazione dei medici curanti e del territorio.  L’ Ambulatorio  è gestito dal Dottore </a:t>
            </a:r>
            <a:r>
              <a:rPr lang="it-IT" b="1" dirty="0"/>
              <a:t>Scala</a:t>
            </a:r>
            <a:r>
              <a:rPr lang="it-IT" dirty="0"/>
              <a:t> </a:t>
            </a:r>
            <a:r>
              <a:rPr lang="it-IT" b="1" dirty="0"/>
              <a:t>Pasquale</a:t>
            </a:r>
            <a:r>
              <a:rPr lang="it-IT" dirty="0"/>
              <a:t>. Componente della commissione del PDTA regionale per la rete stroke. 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Codice prescrizione: 89130.002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3238D12-CB71-4A44-9037-69F064C45E44}"/>
              </a:ext>
            </a:extLst>
          </p:cNvPr>
          <p:cNvSpPr txBox="1">
            <a:spLocks/>
          </p:cNvSpPr>
          <p:nvPr/>
        </p:nvSpPr>
        <p:spPr>
          <a:xfrm>
            <a:off x="888630" y="2274424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Ospedale </a:t>
            </a:r>
            <a:br>
              <a:rPr lang="it-IT" sz="2000" dirty="0"/>
            </a:br>
            <a:r>
              <a:rPr lang="it-IT" sz="2000" dirty="0"/>
              <a:t>Santa Maria della Pietà -NOLA-</a:t>
            </a:r>
            <a:br>
              <a:rPr lang="it-IT" sz="2000" dirty="0"/>
            </a:br>
            <a:r>
              <a:rPr lang="it-IT" sz="2000" dirty="0"/>
              <a:t>Neurologia/Stroke Unit</a:t>
            </a:r>
          </a:p>
        </p:txBody>
      </p:sp>
      <p:pic>
        <p:nvPicPr>
          <p:cNvPr id="5" name="Picture 4" descr="DISEGNO DEL NEURONE Foto stock - Alamy">
            <a:extLst>
              <a:ext uri="{FF2B5EF4-FFF2-40B4-BE49-F238E27FC236}">
                <a16:creationId xmlns:a16="http://schemas.microsoft.com/office/drawing/2014/main" id="{B6405C60-6286-4B2A-A411-BDF099C6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13510"/>
          <a:stretch/>
        </p:blipFill>
        <p:spPr bwMode="auto">
          <a:xfrm>
            <a:off x="2085789" y="1905706"/>
            <a:ext cx="903870" cy="7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40D65-7C08-4B43-A38B-7EC95A9EE46F}"/>
              </a:ext>
            </a:extLst>
          </p:cNvPr>
          <p:cNvSpPr txBox="1"/>
          <p:nvPr/>
        </p:nvSpPr>
        <p:spPr>
          <a:xfrm>
            <a:off x="1673857" y="5158307"/>
            <a:ext cx="186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CARTA DEI SERVIZI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3D618EC-1FA9-514D-9BBA-988250C3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55" y="1846983"/>
            <a:ext cx="1202982" cy="963344"/>
          </a:xfrm>
          <a:prstGeom prst="rect">
            <a:avLst/>
          </a:prstGeom>
        </p:spPr>
      </p:pic>
      <p:pic>
        <p:nvPicPr>
          <p:cNvPr id="8" name="Immagine 7" descr="ASLNA3SUD">
            <a:extLst>
              <a:ext uri="{FF2B5EF4-FFF2-40B4-BE49-F238E27FC236}">
                <a16:creationId xmlns:a16="http://schemas.microsoft.com/office/drawing/2014/main" id="{6B1335D5-9561-724A-B85D-9A8B98349C9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8270" y="1133611"/>
            <a:ext cx="2179697" cy="5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FD5016-33C0-4E30-B15D-46E6CAA9F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39" r="19022"/>
          <a:stretch/>
        </p:blipFill>
        <p:spPr>
          <a:xfrm>
            <a:off x="10425417" y="495311"/>
            <a:ext cx="1092330" cy="955848"/>
          </a:xfrm>
          <a:prstGeom prst="rect">
            <a:avLst/>
          </a:prstGeom>
          <a:noFill/>
          <a:effectLst>
            <a:reflection stA="7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1218406"/>
      </p:ext>
    </p:extLst>
  </p:cSld>
  <p:clrMapOvr>
    <a:masterClrMapping/>
  </p:clrMapOvr>
</p:sld>
</file>

<file path=ppt/theme/theme1.xml><?xml version="1.0" encoding="utf-8"?>
<a:theme xmlns:a="http://schemas.openxmlformats.org/drawingml/2006/main" name="Atlante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{3B3F300D-118C-48B2-8F1A-3B4EBB5088E9}tf16401371</Template>
  <TotalTime>510</TotalTime>
  <Words>1277</Words>
  <Application>Microsoft Office PowerPoint</Application>
  <PresentationFormat>Widescreen</PresentationFormat>
  <Paragraphs>136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 Light</vt:lpstr>
      <vt:lpstr>Rockwell</vt:lpstr>
      <vt:lpstr>Wingdings</vt:lpstr>
      <vt:lpstr>Atlante</vt:lpstr>
      <vt:lpstr> Ospedale « Santa Maria della Pieta’» – NOLA U.O.C. Neurologia/ Stroke Unit Direttore: Dr. Pasquale Scala</vt:lpstr>
      <vt:lpstr>Ospedale  Santa Maria della Pietà -NOLA- Neurologia/Stroke Unit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Immagine Ospedale « Santa Maria della Pieta’» – NOLA Medicina specialistaica neurologica</dc:title>
  <dc:creator>or.areanolana.neurologia</dc:creator>
  <cp:lastModifiedBy>or.areanolana.neurologia</cp:lastModifiedBy>
  <cp:revision>78</cp:revision>
  <cp:lastPrinted>2023-03-20T08:41:18Z</cp:lastPrinted>
  <dcterms:created xsi:type="dcterms:W3CDTF">2023-03-04T12:24:39Z</dcterms:created>
  <dcterms:modified xsi:type="dcterms:W3CDTF">2023-03-24T11:40:25Z</dcterms:modified>
</cp:coreProperties>
</file>